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468" r:id="rId4"/>
    <p:sldId id="469" r:id="rId5"/>
    <p:sldId id="278" r:id="rId6"/>
    <p:sldId id="310" r:id="rId7"/>
    <p:sldId id="309" r:id="rId8"/>
    <p:sldId id="311" r:id="rId9"/>
    <p:sldId id="264" r:id="rId10"/>
    <p:sldId id="275" r:id="rId11"/>
    <p:sldId id="301" r:id="rId12"/>
    <p:sldId id="286" r:id="rId13"/>
    <p:sldId id="307" r:id="rId14"/>
    <p:sldId id="308" r:id="rId15"/>
    <p:sldId id="312" r:id="rId16"/>
    <p:sldId id="274" r:id="rId17"/>
    <p:sldId id="27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A1C29-0F92-4E6D-B712-71DA5739F84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AEC1F9C-5821-4A36-875A-C112546C6EA1}">
      <dgm:prSet phldrT="[Text]"/>
      <dgm:spPr>
        <a:solidFill>
          <a:srgbClr val="940049">
            <a:alpha val="88627"/>
          </a:srgbClr>
        </a:solidFill>
        <a:ln w="53975">
          <a:solidFill>
            <a:schemeClr val="bg1"/>
          </a:solidFill>
        </a:ln>
      </dgm:spPr>
      <dgm:t>
        <a:bodyPr/>
        <a:lstStyle/>
        <a:p>
          <a:endParaRPr lang="de-DE" dirty="0"/>
        </a:p>
      </dgm:t>
    </dgm:pt>
    <dgm:pt modelId="{7FBBB541-F144-4FB8-9EFA-C5AD3C9ECD48}" type="parTrans" cxnId="{8484DC01-8FEA-414F-8787-601014347C50}">
      <dgm:prSet/>
      <dgm:spPr/>
      <dgm:t>
        <a:bodyPr/>
        <a:lstStyle/>
        <a:p>
          <a:endParaRPr lang="de-DE"/>
        </a:p>
      </dgm:t>
    </dgm:pt>
    <dgm:pt modelId="{12511854-2AB8-4F52-A02E-DB9B7F21890F}" type="sibTrans" cxnId="{8484DC01-8FEA-414F-8787-601014347C50}">
      <dgm:prSet/>
      <dgm:spPr/>
      <dgm:t>
        <a:bodyPr/>
        <a:lstStyle/>
        <a:p>
          <a:endParaRPr lang="de-DE"/>
        </a:p>
      </dgm:t>
    </dgm:pt>
    <dgm:pt modelId="{F9CB7A26-3911-465E-8958-15F20596F510}">
      <dgm:prSet phldrT="[Text]"/>
      <dgm:spPr>
        <a:solidFill>
          <a:srgbClr val="940049">
            <a:alpha val="89000"/>
          </a:srgbClr>
        </a:solidFill>
        <a:ln w="53975">
          <a:solidFill>
            <a:schemeClr val="bg1"/>
          </a:solidFill>
        </a:ln>
      </dgm:spPr>
      <dgm:t>
        <a:bodyPr/>
        <a:lstStyle/>
        <a:p>
          <a:r>
            <a:rPr lang="de-DE" dirty="0"/>
            <a:t> </a:t>
          </a:r>
        </a:p>
      </dgm:t>
    </dgm:pt>
    <dgm:pt modelId="{B4464FF2-49B9-4387-8AD1-D5265EC4C6C1}" type="parTrans" cxnId="{4310D25B-F117-4547-B719-D64568D56966}">
      <dgm:prSet/>
      <dgm:spPr/>
      <dgm:t>
        <a:bodyPr/>
        <a:lstStyle/>
        <a:p>
          <a:endParaRPr lang="de-DE"/>
        </a:p>
      </dgm:t>
    </dgm:pt>
    <dgm:pt modelId="{4D6705A4-E2A2-40D4-8D92-AEF4BCDE8503}" type="sibTrans" cxnId="{4310D25B-F117-4547-B719-D64568D56966}">
      <dgm:prSet/>
      <dgm:spPr/>
      <dgm:t>
        <a:bodyPr/>
        <a:lstStyle/>
        <a:p>
          <a:endParaRPr lang="de-DE"/>
        </a:p>
      </dgm:t>
    </dgm:pt>
    <dgm:pt modelId="{F3E7666C-E9A2-4F98-A88E-CCF23E752E6E}">
      <dgm:prSet phldrT="[Text]"/>
      <dgm:spPr>
        <a:solidFill>
          <a:srgbClr val="940049">
            <a:alpha val="89000"/>
          </a:srgbClr>
        </a:solidFill>
        <a:ln w="53975">
          <a:solidFill>
            <a:schemeClr val="bg1"/>
          </a:solidFill>
        </a:ln>
      </dgm:spPr>
      <dgm:t>
        <a:bodyPr/>
        <a:lstStyle/>
        <a:p>
          <a:r>
            <a:rPr lang="de-DE" dirty="0"/>
            <a:t> </a:t>
          </a:r>
        </a:p>
      </dgm:t>
    </dgm:pt>
    <dgm:pt modelId="{1D826497-9FCD-42DA-944B-9A39E583C9F8}" type="parTrans" cxnId="{BAA13F6D-71B8-4E29-8773-D175249CAF04}">
      <dgm:prSet/>
      <dgm:spPr/>
      <dgm:t>
        <a:bodyPr/>
        <a:lstStyle/>
        <a:p>
          <a:endParaRPr lang="de-DE"/>
        </a:p>
      </dgm:t>
    </dgm:pt>
    <dgm:pt modelId="{EC597794-F714-4ABB-B95F-8BF02BDA6AF1}" type="sibTrans" cxnId="{BAA13F6D-71B8-4E29-8773-D175249CAF04}">
      <dgm:prSet/>
      <dgm:spPr/>
      <dgm:t>
        <a:bodyPr/>
        <a:lstStyle/>
        <a:p>
          <a:endParaRPr lang="de-DE"/>
        </a:p>
      </dgm:t>
    </dgm:pt>
    <dgm:pt modelId="{43F7AB19-889D-4AD0-AE29-5755C58CF08A}">
      <dgm:prSet phldrT="[Text]"/>
      <dgm:spPr>
        <a:solidFill>
          <a:srgbClr val="940049">
            <a:alpha val="89000"/>
          </a:srgbClr>
        </a:solidFill>
        <a:ln w="53975">
          <a:solidFill>
            <a:schemeClr val="bg1"/>
          </a:solidFill>
        </a:ln>
      </dgm:spPr>
      <dgm:t>
        <a:bodyPr/>
        <a:lstStyle/>
        <a:p>
          <a:r>
            <a:rPr lang="de-DE" dirty="0"/>
            <a:t> </a:t>
          </a:r>
        </a:p>
      </dgm:t>
    </dgm:pt>
    <dgm:pt modelId="{D789A7DC-A6D4-4284-94D7-9D18FA56A592}" type="sibTrans" cxnId="{7659EA52-1EC4-4D51-B355-B444E1BA0E87}">
      <dgm:prSet/>
      <dgm:spPr/>
      <dgm:t>
        <a:bodyPr/>
        <a:lstStyle/>
        <a:p>
          <a:endParaRPr lang="de-DE"/>
        </a:p>
      </dgm:t>
    </dgm:pt>
    <dgm:pt modelId="{EF75D5AD-94BD-4386-B796-AB0CBEC2DB01}" type="parTrans" cxnId="{7659EA52-1EC4-4D51-B355-B444E1BA0E87}">
      <dgm:prSet/>
      <dgm:spPr/>
      <dgm:t>
        <a:bodyPr/>
        <a:lstStyle/>
        <a:p>
          <a:endParaRPr lang="de-DE"/>
        </a:p>
      </dgm:t>
    </dgm:pt>
    <dgm:pt modelId="{A08A03EC-8E89-4900-9F49-5BA0DEA069F6}" type="pres">
      <dgm:prSet presAssocID="{F2DA1C29-0F92-4E6D-B712-71DA5739F844}" presName="compositeShape" presStyleCnt="0">
        <dgm:presLayoutVars>
          <dgm:chMax val="7"/>
          <dgm:dir/>
          <dgm:resizeHandles val="exact"/>
        </dgm:presLayoutVars>
      </dgm:prSet>
      <dgm:spPr/>
    </dgm:pt>
    <dgm:pt modelId="{97699EDC-2E7B-43E2-8C98-63594E0E6A5A}" type="pres">
      <dgm:prSet presAssocID="{2AEC1F9C-5821-4A36-875A-C112546C6EA1}" presName="circ1" presStyleLbl="vennNode1" presStyleIdx="0" presStyleCnt="4" custLinFactNeighborX="3255" custLinFactNeighborY="-1906"/>
      <dgm:spPr/>
    </dgm:pt>
    <dgm:pt modelId="{04453E23-4918-44D4-A5CD-C3A3FA6C4329}" type="pres">
      <dgm:prSet presAssocID="{2AEC1F9C-5821-4A36-875A-C112546C6E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1CA40AE-69DA-48DA-A7F4-A0DDE9059F46}" type="pres">
      <dgm:prSet presAssocID="{43F7AB19-889D-4AD0-AE29-5755C58CF08A}" presName="circ2" presStyleLbl="vennNode1" presStyleIdx="1" presStyleCnt="4" custLinFactNeighborX="31325" custLinFactNeighborY="2296"/>
      <dgm:spPr/>
    </dgm:pt>
    <dgm:pt modelId="{83A7B2B4-B0CA-41B6-A174-562B9BA6AA33}" type="pres">
      <dgm:prSet presAssocID="{43F7AB19-889D-4AD0-AE29-5755C58CF0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8535DD7-C284-4B74-B7EA-0B27E2795472}" type="pres">
      <dgm:prSet presAssocID="{F3E7666C-E9A2-4F98-A88E-CCF23E752E6E}" presName="circ3" presStyleLbl="vennNode1" presStyleIdx="2" presStyleCnt="4" custLinFactNeighborX="4000" custLinFactNeighborY="-1568"/>
      <dgm:spPr/>
    </dgm:pt>
    <dgm:pt modelId="{CAE974A4-659E-4A7A-ADE1-A6841D0E965F}" type="pres">
      <dgm:prSet presAssocID="{F3E7666C-E9A2-4F98-A88E-CCF23E752E6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93AD5C-9D2F-4CCF-8494-BE78C34C56DF}" type="pres">
      <dgm:prSet presAssocID="{F9CB7A26-3911-465E-8958-15F20596F510}" presName="circ4" presStyleLbl="vennNode1" presStyleIdx="3" presStyleCnt="4" custLinFactNeighborX="-25028" custLinFactNeighborY="0"/>
      <dgm:spPr/>
    </dgm:pt>
    <dgm:pt modelId="{7368DA39-5235-4302-AB2F-9546A60A463C}" type="pres">
      <dgm:prSet presAssocID="{F9CB7A26-3911-465E-8958-15F20596F510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484DC01-8FEA-414F-8787-601014347C50}" srcId="{F2DA1C29-0F92-4E6D-B712-71DA5739F844}" destId="{2AEC1F9C-5821-4A36-875A-C112546C6EA1}" srcOrd="0" destOrd="0" parTransId="{7FBBB541-F144-4FB8-9EFA-C5AD3C9ECD48}" sibTransId="{12511854-2AB8-4F52-A02E-DB9B7F21890F}"/>
    <dgm:cxn modelId="{BA5CB929-FD22-45B3-9953-6540CD8EC275}" type="presOf" srcId="{43F7AB19-889D-4AD0-AE29-5755C58CF08A}" destId="{F1CA40AE-69DA-48DA-A7F4-A0DDE9059F46}" srcOrd="0" destOrd="0" presId="urn:microsoft.com/office/officeart/2005/8/layout/venn1"/>
    <dgm:cxn modelId="{1272292B-BE21-45BF-9DCD-6A790A0CE7CD}" type="presOf" srcId="{F2DA1C29-0F92-4E6D-B712-71DA5739F844}" destId="{A08A03EC-8E89-4900-9F49-5BA0DEA069F6}" srcOrd="0" destOrd="0" presId="urn:microsoft.com/office/officeart/2005/8/layout/venn1"/>
    <dgm:cxn modelId="{3BEC4F31-F5F4-4081-A5E7-9491685DC0DD}" type="presOf" srcId="{F9CB7A26-3911-465E-8958-15F20596F510}" destId="{6793AD5C-9D2F-4CCF-8494-BE78C34C56DF}" srcOrd="0" destOrd="0" presId="urn:microsoft.com/office/officeart/2005/8/layout/venn1"/>
    <dgm:cxn modelId="{4310D25B-F117-4547-B719-D64568D56966}" srcId="{F2DA1C29-0F92-4E6D-B712-71DA5739F844}" destId="{F9CB7A26-3911-465E-8958-15F20596F510}" srcOrd="3" destOrd="0" parTransId="{B4464FF2-49B9-4387-8AD1-D5265EC4C6C1}" sibTransId="{4D6705A4-E2A2-40D4-8D92-AEF4BCDE8503}"/>
    <dgm:cxn modelId="{D4FE8B64-E5EC-4BB0-B102-6F23EB16D33C}" type="presOf" srcId="{2AEC1F9C-5821-4A36-875A-C112546C6EA1}" destId="{04453E23-4918-44D4-A5CD-C3A3FA6C4329}" srcOrd="1" destOrd="0" presId="urn:microsoft.com/office/officeart/2005/8/layout/venn1"/>
    <dgm:cxn modelId="{8573CF6C-C3F8-4568-AE82-245400E8ED8A}" type="presOf" srcId="{43F7AB19-889D-4AD0-AE29-5755C58CF08A}" destId="{83A7B2B4-B0CA-41B6-A174-562B9BA6AA33}" srcOrd="1" destOrd="0" presId="urn:microsoft.com/office/officeart/2005/8/layout/venn1"/>
    <dgm:cxn modelId="{BAA13F6D-71B8-4E29-8773-D175249CAF04}" srcId="{F2DA1C29-0F92-4E6D-B712-71DA5739F844}" destId="{F3E7666C-E9A2-4F98-A88E-CCF23E752E6E}" srcOrd="2" destOrd="0" parTransId="{1D826497-9FCD-42DA-944B-9A39E583C9F8}" sibTransId="{EC597794-F714-4ABB-B95F-8BF02BDA6AF1}"/>
    <dgm:cxn modelId="{4A6C1A4F-17BF-4BA4-8368-B64280A822B4}" type="presOf" srcId="{F9CB7A26-3911-465E-8958-15F20596F510}" destId="{7368DA39-5235-4302-AB2F-9546A60A463C}" srcOrd="1" destOrd="0" presId="urn:microsoft.com/office/officeart/2005/8/layout/venn1"/>
    <dgm:cxn modelId="{7659EA52-1EC4-4D51-B355-B444E1BA0E87}" srcId="{F2DA1C29-0F92-4E6D-B712-71DA5739F844}" destId="{43F7AB19-889D-4AD0-AE29-5755C58CF08A}" srcOrd="1" destOrd="0" parTransId="{EF75D5AD-94BD-4386-B796-AB0CBEC2DB01}" sibTransId="{D789A7DC-A6D4-4284-94D7-9D18FA56A592}"/>
    <dgm:cxn modelId="{A6A36777-F2A5-4455-9450-784599EEC6CB}" type="presOf" srcId="{F3E7666C-E9A2-4F98-A88E-CCF23E752E6E}" destId="{88535DD7-C284-4B74-B7EA-0B27E2795472}" srcOrd="0" destOrd="0" presId="urn:microsoft.com/office/officeart/2005/8/layout/venn1"/>
    <dgm:cxn modelId="{9CB0DABE-AD5A-4D10-9BAA-EC4AFFC08941}" type="presOf" srcId="{F3E7666C-E9A2-4F98-A88E-CCF23E752E6E}" destId="{CAE974A4-659E-4A7A-ADE1-A6841D0E965F}" srcOrd="1" destOrd="0" presId="urn:microsoft.com/office/officeart/2005/8/layout/venn1"/>
    <dgm:cxn modelId="{F88A12C9-8B03-45DA-90C3-B6794277919B}" type="presOf" srcId="{2AEC1F9C-5821-4A36-875A-C112546C6EA1}" destId="{97699EDC-2E7B-43E2-8C98-63594E0E6A5A}" srcOrd="0" destOrd="0" presId="urn:microsoft.com/office/officeart/2005/8/layout/venn1"/>
    <dgm:cxn modelId="{BDE0F5B6-030E-4DAE-85FA-AB1B71723EDB}" type="presParOf" srcId="{A08A03EC-8E89-4900-9F49-5BA0DEA069F6}" destId="{97699EDC-2E7B-43E2-8C98-63594E0E6A5A}" srcOrd="0" destOrd="0" presId="urn:microsoft.com/office/officeart/2005/8/layout/venn1"/>
    <dgm:cxn modelId="{DB0CDF04-E5B0-45B5-9A6C-67318FED3010}" type="presParOf" srcId="{A08A03EC-8E89-4900-9F49-5BA0DEA069F6}" destId="{04453E23-4918-44D4-A5CD-C3A3FA6C4329}" srcOrd="1" destOrd="0" presId="urn:microsoft.com/office/officeart/2005/8/layout/venn1"/>
    <dgm:cxn modelId="{DEF64DA1-1149-49AE-97D6-D0C4C1CC5C84}" type="presParOf" srcId="{A08A03EC-8E89-4900-9F49-5BA0DEA069F6}" destId="{F1CA40AE-69DA-48DA-A7F4-A0DDE9059F46}" srcOrd="2" destOrd="0" presId="urn:microsoft.com/office/officeart/2005/8/layout/venn1"/>
    <dgm:cxn modelId="{942081B9-1E3D-42F0-A4A0-A80859AE1F56}" type="presParOf" srcId="{A08A03EC-8E89-4900-9F49-5BA0DEA069F6}" destId="{83A7B2B4-B0CA-41B6-A174-562B9BA6AA33}" srcOrd="3" destOrd="0" presId="urn:microsoft.com/office/officeart/2005/8/layout/venn1"/>
    <dgm:cxn modelId="{807B61EC-4E53-4029-82CE-4787D596F570}" type="presParOf" srcId="{A08A03EC-8E89-4900-9F49-5BA0DEA069F6}" destId="{88535DD7-C284-4B74-B7EA-0B27E2795472}" srcOrd="4" destOrd="0" presId="urn:microsoft.com/office/officeart/2005/8/layout/venn1"/>
    <dgm:cxn modelId="{B1BE7835-668E-4EE4-943D-B52942A8DD27}" type="presParOf" srcId="{A08A03EC-8E89-4900-9F49-5BA0DEA069F6}" destId="{CAE974A4-659E-4A7A-ADE1-A6841D0E965F}" srcOrd="5" destOrd="0" presId="urn:microsoft.com/office/officeart/2005/8/layout/venn1"/>
    <dgm:cxn modelId="{E2BADC17-E7B1-4DD5-9569-194E09B4AD21}" type="presParOf" srcId="{A08A03EC-8E89-4900-9F49-5BA0DEA069F6}" destId="{6793AD5C-9D2F-4CCF-8494-BE78C34C56DF}" srcOrd="6" destOrd="0" presId="urn:microsoft.com/office/officeart/2005/8/layout/venn1"/>
    <dgm:cxn modelId="{24FF3C24-7068-4671-8DF6-7B10882BA25B}" type="presParOf" srcId="{A08A03EC-8E89-4900-9F49-5BA0DEA069F6}" destId="{7368DA39-5235-4302-AB2F-9546A60A463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99EDC-2E7B-43E2-8C98-63594E0E6A5A}">
      <dsp:nvSpPr>
        <dsp:cNvPr id="0" name=""/>
        <dsp:cNvSpPr/>
      </dsp:nvSpPr>
      <dsp:spPr>
        <a:xfrm>
          <a:off x="2582487" y="439"/>
          <a:ext cx="2576361" cy="2576361"/>
        </a:xfrm>
        <a:prstGeom prst="ellipse">
          <a:avLst/>
        </a:prstGeom>
        <a:solidFill>
          <a:srgbClr val="940049">
            <a:alpha val="88627"/>
          </a:srgbClr>
        </a:solidFill>
        <a:ln w="539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200" kern="1200" dirty="0"/>
        </a:p>
      </dsp:txBody>
      <dsp:txXfrm>
        <a:off x="2879760" y="347257"/>
        <a:ext cx="1981816" cy="817499"/>
      </dsp:txXfrm>
    </dsp:sp>
    <dsp:sp modelId="{F1CA40AE-69DA-48DA-A7F4-A0DDE9059F46}">
      <dsp:nvSpPr>
        <dsp:cNvPr id="0" name=""/>
        <dsp:cNvSpPr/>
      </dsp:nvSpPr>
      <dsp:spPr>
        <a:xfrm>
          <a:off x="4445216" y="1248243"/>
          <a:ext cx="2576361" cy="2576361"/>
        </a:xfrm>
        <a:prstGeom prst="ellipse">
          <a:avLst/>
        </a:prstGeom>
        <a:solidFill>
          <a:srgbClr val="940049">
            <a:alpha val="89000"/>
          </a:srgbClr>
        </a:solidFill>
        <a:ln w="539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>
        <a:off x="5832488" y="1545515"/>
        <a:ext cx="990908" cy="1981816"/>
      </dsp:txXfrm>
    </dsp:sp>
    <dsp:sp modelId="{88535DD7-C284-4B74-B7EA-0B27E2795472}">
      <dsp:nvSpPr>
        <dsp:cNvPr id="0" name=""/>
        <dsp:cNvSpPr/>
      </dsp:nvSpPr>
      <dsp:spPr>
        <a:xfrm>
          <a:off x="2601681" y="2288236"/>
          <a:ext cx="2576361" cy="2576361"/>
        </a:xfrm>
        <a:prstGeom prst="ellipse">
          <a:avLst/>
        </a:prstGeom>
        <a:solidFill>
          <a:srgbClr val="940049">
            <a:alpha val="89000"/>
          </a:srgbClr>
        </a:solidFill>
        <a:ln w="539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>
        <a:off x="2898954" y="3700281"/>
        <a:ext cx="1981816" cy="817499"/>
      </dsp:txXfrm>
    </dsp:sp>
    <dsp:sp modelId="{6793AD5C-9D2F-4CCF-8494-BE78C34C56DF}">
      <dsp:nvSpPr>
        <dsp:cNvPr id="0" name=""/>
        <dsp:cNvSpPr/>
      </dsp:nvSpPr>
      <dsp:spPr>
        <a:xfrm>
          <a:off x="714271" y="1189089"/>
          <a:ext cx="2576361" cy="2576361"/>
        </a:xfrm>
        <a:prstGeom prst="ellipse">
          <a:avLst/>
        </a:prstGeom>
        <a:solidFill>
          <a:srgbClr val="940049">
            <a:alpha val="89000"/>
          </a:srgbClr>
        </a:solidFill>
        <a:ln w="539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 </a:t>
          </a:r>
        </a:p>
      </dsp:txBody>
      <dsp:txXfrm>
        <a:off x="912452" y="1486362"/>
        <a:ext cx="990908" cy="1981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20/10/2021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&quot;Bil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61D7C67-B5F6-4193-AA5F-05B0149DEF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2813" y="0"/>
            <a:ext cx="4929187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8998A1-FE59-4B05-8EFC-9EEF164E14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2" y="5146199"/>
            <a:ext cx="4928508" cy="99971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800" cap="all" baseline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Titel der Präsentation bearbeiten</a:t>
            </a:r>
            <a:endParaRPr lang="de-AT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597408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A933029-9498-4135-8383-B658144DB550}"/>
              </a:ext>
            </a:extLst>
          </p:cNvPr>
          <p:cNvCxnSpPr>
            <a:cxnSpLocks/>
          </p:cNvCxnSpPr>
          <p:nvPr userDrawn="1"/>
        </p:nvCxnSpPr>
        <p:spPr>
          <a:xfrm>
            <a:off x="1167492" y="4557483"/>
            <a:ext cx="1103086" cy="0"/>
          </a:xfrm>
          <a:prstGeom prst="line">
            <a:avLst/>
          </a:prstGeom>
          <a:ln w="57150" cap="rnd">
            <a:solidFill>
              <a:srgbClr val="93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050ABD3E-503B-4448-BB8C-7B21C4047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51" y="2609346"/>
            <a:ext cx="5008482" cy="155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&quot;Typographisches Stilelement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06B60-69B1-46F9-86B6-D35337FD2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538" y="1351106"/>
            <a:ext cx="8171556" cy="2465326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110000"/>
              </a:lnSpc>
              <a:defRPr lang="de-AT" sz="4400" b="1" kern="1200" dirty="0">
                <a:solidFill>
                  <a:srgbClr val="930048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de-DE" dirty="0"/>
              <a:t>Hier ist platz für eine lange </a:t>
            </a:r>
            <a:r>
              <a:rPr lang="de-DE" dirty="0" err="1"/>
              <a:t>überschrift</a:t>
            </a:r>
            <a:r>
              <a:rPr lang="de-DE" dirty="0"/>
              <a:t> mit vielen Zeilen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19622A-B5DF-491F-8117-8BF6C2730D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13659-7ED5-41B9-9B2A-4380AB8F8C94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 Light"/>
                <a:ea typeface="+mn-ea"/>
                <a:cs typeface="Poppins" panose="00000500000000000000" pitchFamily="5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 Light"/>
              <a:ea typeface="+mn-ea"/>
              <a:cs typeface="Poppins" panose="00000500000000000000" pitchFamily="50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02EBFAF-0DAA-47BE-AD5C-6B31B4D183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4491389"/>
            <a:ext cx="3251200" cy="13065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de-AT" dirty="0"/>
              <a:t>Das ist Platzhaltertext als Ergänzung zur Überschrift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F240E4-5759-4A72-8343-6E7A4D6664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Titel der Präsentation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35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&quot;Icons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075FE-C13C-4C42-9CAB-743CFAC2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ECA6A92-3683-4FA3-B3F3-48B8BB990D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13659-7ED5-41B9-9B2A-4380AB8F8C94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 Light"/>
                <a:ea typeface="+mn-ea"/>
                <a:cs typeface="Poppins" panose="00000500000000000000" pitchFamily="5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 Light"/>
              <a:ea typeface="+mn-ea"/>
              <a:cs typeface="Poppins" panose="00000500000000000000" pitchFamily="50" charset="0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1F66B11-58C9-4C0F-A52B-B21CAEB68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1632" y="1839913"/>
            <a:ext cx="1285875" cy="12858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809E4A15-F714-490A-996A-AE5DC28C13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104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 dirty="0"/>
              <a:t>Titel des Textes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68763E3F-7247-4C28-B710-2A0AD27D8B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199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CF4C43A2-66BD-4B82-A722-9BE6510935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53063" y="1839913"/>
            <a:ext cx="1285875" cy="12858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BF119C2-EF12-4E81-B7E7-06A46E6086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6535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 dirty="0"/>
              <a:t>Titel des Textes</a:t>
            </a:r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B98A0304-3E49-4C96-A740-6FEB57EDB2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4630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7E1AAA2F-91FE-4390-8ACF-3FF7BCCB31D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44493" y="1839913"/>
            <a:ext cx="1285875" cy="12858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EDE5A185-92E3-425F-9D01-CEF814316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7965" y="3352781"/>
            <a:ext cx="2738931" cy="366139"/>
          </a:xfrm>
        </p:spPr>
        <p:txBody>
          <a:bodyPr lIns="0">
            <a:normAutofit/>
          </a:bodyPr>
          <a:lstStyle>
            <a:lvl1pPr marL="0" indent="0" algn="ctr">
              <a:buNone/>
              <a:defRPr lang="de-AT" sz="18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 dirty="0"/>
              <a:t>Titel des Textes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83073906-8938-4A86-814B-58B1884D56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6060" y="3875064"/>
            <a:ext cx="3062741" cy="130653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CA1149-8440-47A6-A118-25F56644020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Titel der Präsentation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&quot;Text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FDFC9-6F14-4876-B096-78C64B221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13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B076CA-EFFF-423D-ADE5-8B7D4FCE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13659-7ED5-41B9-9B2A-4380AB8F8C94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 Light"/>
                <a:ea typeface="+mn-ea"/>
                <a:cs typeface="Poppins" panose="00000500000000000000" pitchFamily="5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 Light"/>
              <a:ea typeface="+mn-ea"/>
              <a:cs typeface="Poppins" panose="00000500000000000000" pitchFamily="50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727C57C-821F-496D-A54A-C8B6A8D0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7A9E845-F8EF-4182-8497-BB2B39AC98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Titel der Präsentation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3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&quot;Moodbild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73F0F8B-45B1-4708-9595-7737AFE57A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8725" y="1216025"/>
            <a:ext cx="7854950" cy="4876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3BE6CC-A27C-4ADE-8575-F8B52F0F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3F922A-7EA6-4491-AD94-7E6F99B2F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13659-7ED5-41B9-9B2A-4380AB8F8C94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 Light"/>
                <a:ea typeface="+mn-ea"/>
                <a:cs typeface="Poppins" panose="00000500000000000000" pitchFamily="5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 Light"/>
              <a:ea typeface="+mn-ea"/>
              <a:cs typeface="Poppins" panose="00000500000000000000" pitchFamily="50" charset="0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8897789B-9630-4B6F-A081-FE5312822F2A}"/>
              </a:ext>
            </a:extLst>
          </p:cNvPr>
          <p:cNvSpPr/>
          <p:nvPr userDrawn="1"/>
        </p:nvSpPr>
        <p:spPr>
          <a:xfrm>
            <a:off x="0" y="1343663"/>
            <a:ext cx="12553950" cy="2310932"/>
          </a:xfrm>
          <a:custGeom>
            <a:avLst/>
            <a:gdLst>
              <a:gd name="connsiteX0" fmla="*/ 0 w 12553950"/>
              <a:gd name="connsiteY0" fmla="*/ 843765 h 2310932"/>
              <a:gd name="connsiteX1" fmla="*/ 2762250 w 12553950"/>
              <a:gd name="connsiteY1" fmla="*/ 24615 h 2310932"/>
              <a:gd name="connsiteX2" fmla="*/ 5905500 w 12553950"/>
              <a:gd name="connsiteY2" fmla="*/ 1681965 h 2310932"/>
              <a:gd name="connsiteX3" fmla="*/ 9544050 w 12553950"/>
              <a:gd name="connsiteY3" fmla="*/ 2310615 h 2310932"/>
              <a:gd name="connsiteX4" fmla="*/ 12553950 w 12553950"/>
              <a:gd name="connsiteY4" fmla="*/ 1777215 h 231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3950" h="2310932">
                <a:moveTo>
                  <a:pt x="0" y="843765"/>
                </a:moveTo>
                <a:cubicBezTo>
                  <a:pt x="889000" y="364340"/>
                  <a:pt x="1778000" y="-115085"/>
                  <a:pt x="2762250" y="24615"/>
                </a:cubicBezTo>
                <a:cubicBezTo>
                  <a:pt x="3746500" y="164315"/>
                  <a:pt x="4775200" y="1300965"/>
                  <a:pt x="5905500" y="1681965"/>
                </a:cubicBezTo>
                <a:cubicBezTo>
                  <a:pt x="7035800" y="2062965"/>
                  <a:pt x="8435975" y="2294740"/>
                  <a:pt x="9544050" y="2310615"/>
                </a:cubicBezTo>
                <a:cubicBezTo>
                  <a:pt x="10652125" y="2326490"/>
                  <a:pt x="12065000" y="1742290"/>
                  <a:pt x="12553950" y="1777215"/>
                </a:cubicBezTo>
              </a:path>
            </a:pathLst>
          </a:custGeom>
          <a:noFill/>
          <a:ln w="57150">
            <a:solidFill>
              <a:srgbClr val="FB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15109AD-5F2D-444A-9C3E-5284D46825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1975" y="3429000"/>
            <a:ext cx="2854325" cy="190341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1pPr>
            <a:lvl2pPr marL="4572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2pPr>
            <a:lvl3pPr marL="9144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371600" indent="0">
              <a:buNone/>
              <a:defRPr lang="de-DE" sz="1600" kern="1200" dirty="0" smtClean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1828800" indent="0">
              <a:buNone/>
              <a:defRPr lang="de-AT" sz="1600" kern="1200" dirty="0">
                <a:solidFill>
                  <a:schemeClr val="tx1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.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523C20E7-0D81-4547-A6C6-210DEBD419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1975" y="2003425"/>
            <a:ext cx="2854325" cy="1200150"/>
          </a:xfrm>
        </p:spPr>
        <p:txBody>
          <a:bodyPr>
            <a:normAutofit/>
          </a:bodyPr>
          <a:lstStyle>
            <a:lvl1pPr marL="0" indent="0">
              <a:buNone/>
              <a:defRPr lang="de-AT" sz="2400" b="1" kern="1200" dirty="0">
                <a:solidFill>
                  <a:schemeClr val="tx1"/>
                </a:solidFill>
                <a:latin typeface="PT Serif" panose="020A0603040505020204" pitchFamily="18" charset="0"/>
                <a:ea typeface="+mn-ea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AT" dirty="0"/>
              <a:t>Das ist ein kurzer </a:t>
            </a:r>
            <a:r>
              <a:rPr lang="de-AT" dirty="0" err="1"/>
              <a:t>Mood</a:t>
            </a:r>
            <a:r>
              <a:rPr lang="de-AT" dirty="0"/>
              <a:t>-Text für diese Folie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6407CE-0BF1-4938-B4F8-5E2AD26A04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Titel der Präsentation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3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folie &quot;Weiß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D7BD874-F1CB-4B6A-99E7-1AB9D2C0E105}"/>
              </a:ext>
            </a:extLst>
          </p:cNvPr>
          <p:cNvSpPr/>
          <p:nvPr userDrawn="1"/>
        </p:nvSpPr>
        <p:spPr>
          <a:xfrm>
            <a:off x="0" y="5974080"/>
            <a:ext cx="2225040" cy="8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852F59-53CA-437F-96E3-55FF3BF16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2" y="5083065"/>
            <a:ext cx="263927" cy="2711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1650EA8-8CA9-42CD-98C4-D2DF10F51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47" y="5472909"/>
            <a:ext cx="272572" cy="27257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0E7C48D-5ABC-4EF4-AD2A-BA22F0B75E64}"/>
              </a:ext>
            </a:extLst>
          </p:cNvPr>
          <p:cNvSpPr txBox="1"/>
          <p:nvPr userDrawn="1"/>
        </p:nvSpPr>
        <p:spPr>
          <a:xfrm>
            <a:off x="1705283" y="5062294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@eudres_european_university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47B1A87-32C1-4C12-BD59-CE8C8F07CFBF}"/>
              </a:ext>
            </a:extLst>
          </p:cNvPr>
          <p:cNvSpPr txBox="1"/>
          <p:nvPr userDrawn="1"/>
        </p:nvSpPr>
        <p:spPr>
          <a:xfrm>
            <a:off x="1724927" y="5452416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@eudres.eu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5B09352-CB01-4790-B260-174CE6C3F1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2" y="5877929"/>
            <a:ext cx="308883" cy="26267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278C9DD-BBD9-4A34-A6EA-1FE96A03FA1F}"/>
              </a:ext>
            </a:extLst>
          </p:cNvPr>
          <p:cNvSpPr txBox="1"/>
          <p:nvPr userDrawn="1"/>
        </p:nvSpPr>
        <p:spPr>
          <a:xfrm>
            <a:off x="1724926" y="5856389"/>
            <a:ext cx="3570681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E³UDRES² European University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8F756C8-A79F-4EED-B3F0-CF50B239D276}"/>
              </a:ext>
            </a:extLst>
          </p:cNvPr>
          <p:cNvCxnSpPr>
            <a:cxnSpLocks/>
          </p:cNvCxnSpPr>
          <p:nvPr userDrawn="1"/>
        </p:nvCxnSpPr>
        <p:spPr>
          <a:xfrm>
            <a:off x="1167492" y="3095484"/>
            <a:ext cx="1103086" cy="0"/>
          </a:xfrm>
          <a:prstGeom prst="line">
            <a:avLst/>
          </a:prstGeom>
          <a:ln w="57150" cap="rnd">
            <a:solidFill>
              <a:srgbClr val="930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E9CCA8FA-C1F8-4DF8-848F-F347346752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52" y="995755"/>
            <a:ext cx="5008482" cy="1552250"/>
          </a:xfrm>
          <a:prstGeom prst="rect">
            <a:avLst/>
          </a:prstGeom>
        </p:spPr>
      </p:pic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8A58DA6-13A6-4053-A56C-D7B0AEA0EC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2520" y="3718781"/>
            <a:ext cx="3573462" cy="41275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lvl="0"/>
            <a:r>
              <a:rPr lang="de-DE" dirty="0"/>
              <a:t>Vorname Nachname</a:t>
            </a:r>
            <a:endParaRPr lang="de-AT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42597C3-12CC-41DE-9803-67DFD7DD4B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2838" y="4132263"/>
            <a:ext cx="5348530" cy="377825"/>
          </a:xfrm>
        </p:spPr>
        <p:txBody>
          <a:bodyPr lIns="0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de-AT" dirty="0"/>
              <a:t>office@eudres.eu  |  eudres.eu  |  +43 676 847 228 308</a:t>
            </a:r>
          </a:p>
        </p:txBody>
      </p:sp>
    </p:spTree>
    <p:extLst>
      <p:ext uri="{BB962C8B-B14F-4D97-AF65-F5344CB8AC3E}">
        <p14:creationId xmlns:p14="http://schemas.microsoft.com/office/powerpoint/2010/main" val="40077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28DF7-4C63-45E8-9ADF-B6F1DC192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1DEA9-4A66-4295-92BE-23888724F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296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Poppins" panose="00000500000000000000" pitchFamily="50" charset="0"/>
              </a:defRPr>
            </a:lvl1pPr>
          </a:lstStyle>
          <a:p>
            <a:fld id="{C9413659-7ED5-41B9-9B2A-4380AB8F8C94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4AF0CC-B439-4D4F-B957-E7D17C167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6018" b="38620"/>
          <a:stretch/>
        </p:blipFill>
        <p:spPr>
          <a:xfrm>
            <a:off x="275758" y="6228598"/>
            <a:ext cx="1695450" cy="366139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1B048B-DE57-4F3B-8772-6CB1313C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8" y="365125"/>
            <a:ext cx="8171556" cy="36613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0299347-7371-4123-ACFC-CD2B80C5A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26286" y="378732"/>
            <a:ext cx="2427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532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 cap="all" baseline="0">
          <a:solidFill>
            <a:schemeClr val="tx1"/>
          </a:solidFill>
          <a:latin typeface="+mj-lt"/>
          <a:ea typeface="+mj-ea"/>
          <a:cs typeface="Poppins Medium" panose="00000600000000000000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fif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</a:t>
            </a:r>
            <a:r>
              <a:rPr lang="nl-NL" sz="3600" i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Roundtable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Cross-border Alliances in Transdisciplinary Research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20690" y="4988201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14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6FB4E8-A29E-40A7-9254-CE2108FA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E³UDRES² Vision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1CDECE-9BDB-4D47-8FFB-A0A67F778A0E}"/>
              </a:ext>
            </a:extLst>
          </p:cNvPr>
          <p:cNvSpPr txBox="1"/>
          <p:nvPr/>
        </p:nvSpPr>
        <p:spPr>
          <a:xfrm>
            <a:off x="567834" y="1193874"/>
            <a:ext cx="1082165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940049"/>
              </a:buClr>
              <a:buSzTx/>
              <a:buFontTx/>
              <a:buChar char="›"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E³UDRES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promotes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the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development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small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and medium-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sized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cities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and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their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rural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areas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into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smart and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sustainable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regions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940049"/>
              </a:buClr>
              <a:buSzTx/>
              <a:buFontTx/>
              <a:buChar char="›"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E³UDRES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shapes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a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prosperous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future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with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the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best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possible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quality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life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for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a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self-determined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people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in a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progressive European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society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940049"/>
              </a:buClr>
              <a:buSzTx/>
              <a:buFontTx/>
              <a:buChar char="›"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E³UDRES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promotes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outstanding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ideas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and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concepts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for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future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universities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integrates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challenge-based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and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future-proof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learning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mission-oriented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research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human-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centered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innovation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well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open and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engaged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knowledge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exchange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interrelated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core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areas</a:t>
            </a: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940049"/>
              </a:buClr>
              <a:buSzTx/>
              <a:buFontTx/>
              <a:buChar char="›"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E³UDRES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establishes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an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exemplary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multi-university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campus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A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across</a:t>
            </a: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Europe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54F4F280-FDF0-4414-8998-87C9D1A24B6F}"/>
              </a:ext>
            </a:extLst>
          </p:cNvPr>
          <p:cNvSpPr/>
          <p:nvPr/>
        </p:nvSpPr>
        <p:spPr>
          <a:xfrm>
            <a:off x="8256608" y="0"/>
            <a:ext cx="3935392" cy="926875"/>
          </a:xfrm>
          <a:custGeom>
            <a:avLst/>
            <a:gdLst>
              <a:gd name="connsiteX0" fmla="*/ 0 w 3935392"/>
              <a:gd name="connsiteY0" fmla="*/ 0 h 926875"/>
              <a:gd name="connsiteX1" fmla="*/ 185195 w 3935392"/>
              <a:gd name="connsiteY1" fmla="*/ 370390 h 926875"/>
              <a:gd name="connsiteX2" fmla="*/ 717630 w 3935392"/>
              <a:gd name="connsiteY2" fmla="*/ 405114 h 926875"/>
              <a:gd name="connsiteX3" fmla="*/ 1030147 w 3935392"/>
              <a:gd name="connsiteY3" fmla="*/ 752354 h 926875"/>
              <a:gd name="connsiteX4" fmla="*/ 960699 w 3935392"/>
              <a:gd name="connsiteY4" fmla="*/ 914400 h 926875"/>
              <a:gd name="connsiteX5" fmla="*/ 775504 w 3935392"/>
              <a:gd name="connsiteY5" fmla="*/ 902825 h 926875"/>
              <a:gd name="connsiteX6" fmla="*/ 694481 w 3935392"/>
              <a:gd name="connsiteY6" fmla="*/ 798653 h 926875"/>
              <a:gd name="connsiteX7" fmla="*/ 729205 w 3935392"/>
              <a:gd name="connsiteY7" fmla="*/ 659757 h 926875"/>
              <a:gd name="connsiteX8" fmla="*/ 925975 w 3935392"/>
              <a:gd name="connsiteY8" fmla="*/ 578734 h 926875"/>
              <a:gd name="connsiteX9" fmla="*/ 1400537 w 3935392"/>
              <a:gd name="connsiteY9" fmla="*/ 659757 h 926875"/>
              <a:gd name="connsiteX10" fmla="*/ 2048719 w 3935392"/>
              <a:gd name="connsiteY10" fmla="*/ 671331 h 926875"/>
              <a:gd name="connsiteX11" fmla="*/ 2685327 w 3935392"/>
              <a:gd name="connsiteY11" fmla="*/ 462987 h 926875"/>
              <a:gd name="connsiteX12" fmla="*/ 3437681 w 3935392"/>
              <a:gd name="connsiteY12" fmla="*/ 462987 h 926875"/>
              <a:gd name="connsiteX13" fmla="*/ 3935392 w 3935392"/>
              <a:gd name="connsiteY13" fmla="*/ 682906 h 926875"/>
              <a:gd name="connsiteX14" fmla="*/ 3935392 w 3935392"/>
              <a:gd name="connsiteY14" fmla="*/ 682906 h 92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5392" h="926875">
                <a:moveTo>
                  <a:pt x="0" y="0"/>
                </a:moveTo>
                <a:cubicBezTo>
                  <a:pt x="32795" y="151435"/>
                  <a:pt x="65590" y="302871"/>
                  <a:pt x="185195" y="370390"/>
                </a:cubicBezTo>
                <a:cubicBezTo>
                  <a:pt x="304800" y="437909"/>
                  <a:pt x="576805" y="341453"/>
                  <a:pt x="717630" y="405114"/>
                </a:cubicBezTo>
                <a:cubicBezTo>
                  <a:pt x="858455" y="468775"/>
                  <a:pt x="989636" y="667473"/>
                  <a:pt x="1030147" y="752354"/>
                </a:cubicBezTo>
                <a:cubicBezTo>
                  <a:pt x="1070658" y="837235"/>
                  <a:pt x="1003139" y="889322"/>
                  <a:pt x="960699" y="914400"/>
                </a:cubicBezTo>
                <a:cubicBezTo>
                  <a:pt x="918259" y="939478"/>
                  <a:pt x="819874" y="922116"/>
                  <a:pt x="775504" y="902825"/>
                </a:cubicBezTo>
                <a:cubicBezTo>
                  <a:pt x="731134" y="883534"/>
                  <a:pt x="702198" y="839164"/>
                  <a:pt x="694481" y="798653"/>
                </a:cubicBezTo>
                <a:cubicBezTo>
                  <a:pt x="686765" y="758142"/>
                  <a:pt x="690623" y="696410"/>
                  <a:pt x="729205" y="659757"/>
                </a:cubicBezTo>
                <a:cubicBezTo>
                  <a:pt x="767787" y="623104"/>
                  <a:pt x="814086" y="578734"/>
                  <a:pt x="925975" y="578734"/>
                </a:cubicBezTo>
                <a:cubicBezTo>
                  <a:pt x="1037864" y="578734"/>
                  <a:pt x="1213413" y="644324"/>
                  <a:pt x="1400537" y="659757"/>
                </a:cubicBezTo>
                <a:cubicBezTo>
                  <a:pt x="1587661" y="675190"/>
                  <a:pt x="1834587" y="704126"/>
                  <a:pt x="2048719" y="671331"/>
                </a:cubicBezTo>
                <a:cubicBezTo>
                  <a:pt x="2262851" y="638536"/>
                  <a:pt x="2453833" y="497711"/>
                  <a:pt x="2685327" y="462987"/>
                </a:cubicBezTo>
                <a:cubicBezTo>
                  <a:pt x="2916821" y="428263"/>
                  <a:pt x="3229337" y="426334"/>
                  <a:pt x="3437681" y="462987"/>
                </a:cubicBezTo>
                <a:cubicBezTo>
                  <a:pt x="3646025" y="499640"/>
                  <a:pt x="3935392" y="682906"/>
                  <a:pt x="3935392" y="682906"/>
                </a:cubicBezTo>
                <a:lnTo>
                  <a:pt x="3935392" y="682906"/>
                </a:ln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2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B43327-A647-4D56-9F9F-06E35DD5A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E³UDRES² </a:t>
            </a:r>
            <a:r>
              <a:rPr lang="de-DE" dirty="0" err="1"/>
              <a:t>focuses</a:t>
            </a:r>
            <a:r>
              <a:rPr lang="de-DE" dirty="0"/>
              <a:t> 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F7E0068-C209-4DC2-810E-0D2602FAACE6}"/>
              </a:ext>
            </a:extLst>
          </p:cNvPr>
          <p:cNvGrpSpPr/>
          <p:nvPr/>
        </p:nvGrpSpPr>
        <p:grpSpPr>
          <a:xfrm>
            <a:off x="486143" y="867491"/>
            <a:ext cx="2880000" cy="2880000"/>
            <a:chOff x="1262439" y="1677961"/>
            <a:chExt cx="3813493" cy="376899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3B2ACAF-F9BD-44F4-9EE2-7887314E1D8E}"/>
                </a:ext>
              </a:extLst>
            </p:cNvPr>
            <p:cNvSpPr/>
            <p:nvPr/>
          </p:nvSpPr>
          <p:spPr>
            <a:xfrm>
              <a:off x="1262439" y="1677961"/>
              <a:ext cx="3813493" cy="37689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4AA24DC-2683-46ED-ACDE-0E0C38EFABE0}"/>
                </a:ext>
              </a:extLst>
            </p:cNvPr>
            <p:cNvSpPr txBox="1"/>
            <p:nvPr/>
          </p:nvSpPr>
          <p:spPr>
            <a:xfrm>
              <a:off x="1582042" y="2589542"/>
              <a:ext cx="3054852" cy="220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SemiBold"/>
                  <a:ea typeface="+mn-ea"/>
                  <a:cs typeface="+mn-cs"/>
                </a:rPr>
                <a:t>Co-Innovation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 of Smart &amp; Sustainable European Regions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3BCC5B0-6136-45D6-8FBC-77CD6E881633}"/>
              </a:ext>
            </a:extLst>
          </p:cNvPr>
          <p:cNvGrpSpPr/>
          <p:nvPr/>
        </p:nvGrpSpPr>
        <p:grpSpPr>
          <a:xfrm>
            <a:off x="4361536" y="1467656"/>
            <a:ext cx="2880000" cy="2880000"/>
            <a:chOff x="1485567" y="1637005"/>
            <a:chExt cx="3162441" cy="312553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1786972-6DE2-48F6-B742-6F636972D1D0}"/>
                </a:ext>
              </a:extLst>
            </p:cNvPr>
            <p:cNvSpPr/>
            <p:nvPr/>
          </p:nvSpPr>
          <p:spPr>
            <a:xfrm>
              <a:off x="1485567" y="1637005"/>
              <a:ext cx="3162441" cy="31255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4039518-C820-4D6F-A481-534806C861AA}"/>
                </a:ext>
              </a:extLst>
            </p:cNvPr>
            <p:cNvSpPr txBox="1"/>
            <p:nvPr/>
          </p:nvSpPr>
          <p:spPr>
            <a:xfrm>
              <a:off x="1921574" y="2548440"/>
              <a:ext cx="2290426" cy="130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SemiBold"/>
                  <a:ea typeface="+mn-ea"/>
                  <a:cs typeface="+mn-cs"/>
                </a:rPr>
                <a:t>Co-Ideation </a:t>
              </a:r>
              <a:r>
                <a:rPr kumimoji="0" lang="de-AT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of</a:t>
              </a:r>
              <a:r>
                <a:rPr kumimoji="0" lang="de-A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 a </a:t>
              </a: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Future University 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618D3A-1196-4B1F-8BC9-3AED0C88F892}"/>
              </a:ext>
            </a:extLst>
          </p:cNvPr>
          <p:cNvGrpSpPr/>
          <p:nvPr/>
        </p:nvGrpSpPr>
        <p:grpSpPr>
          <a:xfrm>
            <a:off x="8447166" y="1989000"/>
            <a:ext cx="2880000" cy="2880000"/>
            <a:chOff x="1262439" y="1677961"/>
            <a:chExt cx="3162441" cy="312553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847E0A4-7007-4289-948D-DB82A3C3419C}"/>
                </a:ext>
              </a:extLst>
            </p:cNvPr>
            <p:cNvSpPr/>
            <p:nvPr/>
          </p:nvSpPr>
          <p:spPr>
            <a:xfrm>
              <a:off x="1262439" y="1677961"/>
              <a:ext cx="3162441" cy="31255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640298D-2469-47B6-8C8D-165A588A7856}"/>
                </a:ext>
              </a:extLst>
            </p:cNvPr>
            <p:cNvSpPr txBox="1"/>
            <p:nvPr/>
          </p:nvSpPr>
          <p:spPr>
            <a:xfrm>
              <a:off x="1580796" y="2560412"/>
              <a:ext cx="2525726" cy="1436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SemiBold"/>
                  <a:ea typeface="+mn-ea"/>
                  <a:cs typeface="+mn-cs"/>
                </a:rPr>
                <a:t>Co-Creation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of a European Multi-University Campus 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77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5360FF5-0C1D-4E91-ABFF-9401520B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University: Four Interrelated Missions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9DA33A90-8F6E-4364-9AEF-F4187C6D9CC6}"/>
              </a:ext>
            </a:extLst>
          </p:cNvPr>
          <p:cNvSpPr/>
          <p:nvPr/>
        </p:nvSpPr>
        <p:spPr>
          <a:xfrm rot="21257912">
            <a:off x="-415372" y="5149842"/>
            <a:ext cx="6411421" cy="2331451"/>
          </a:xfrm>
          <a:custGeom>
            <a:avLst/>
            <a:gdLst>
              <a:gd name="connsiteX0" fmla="*/ 0 w 5463250"/>
              <a:gd name="connsiteY0" fmla="*/ 375330 h 2331451"/>
              <a:gd name="connsiteX1" fmla="*/ 1064871 w 5463250"/>
              <a:gd name="connsiteY1" fmla="*/ 16515 h 2331451"/>
              <a:gd name="connsiteX2" fmla="*/ 2604303 w 5463250"/>
              <a:gd name="connsiteY2" fmla="*/ 201710 h 2331451"/>
              <a:gd name="connsiteX3" fmla="*/ 4247909 w 5463250"/>
              <a:gd name="connsiteY3" fmla="*/ 1405477 h 2331451"/>
              <a:gd name="connsiteX4" fmla="*/ 5463250 w 5463250"/>
              <a:gd name="connsiteY4" fmla="*/ 2331451 h 2331451"/>
              <a:gd name="connsiteX5" fmla="*/ 5463250 w 5463250"/>
              <a:gd name="connsiteY5" fmla="*/ 2331451 h 233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3250" h="2331451">
                <a:moveTo>
                  <a:pt x="0" y="375330"/>
                </a:moveTo>
                <a:cubicBezTo>
                  <a:pt x="315410" y="210391"/>
                  <a:pt x="630821" y="45452"/>
                  <a:pt x="1064871" y="16515"/>
                </a:cubicBezTo>
                <a:cubicBezTo>
                  <a:pt x="1498921" y="-12422"/>
                  <a:pt x="2073797" y="-29784"/>
                  <a:pt x="2604303" y="201710"/>
                </a:cubicBezTo>
                <a:cubicBezTo>
                  <a:pt x="3134809" y="433204"/>
                  <a:pt x="3771418" y="1050520"/>
                  <a:pt x="4247909" y="1405477"/>
                </a:cubicBezTo>
                <a:cubicBezTo>
                  <a:pt x="4724400" y="1760434"/>
                  <a:pt x="5463250" y="2331451"/>
                  <a:pt x="5463250" y="2331451"/>
                </a:cubicBezTo>
                <a:lnTo>
                  <a:pt x="5463250" y="2331451"/>
                </a:ln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322CC5F-B0ED-4C51-9380-1DE9A30393DD}"/>
              </a:ext>
            </a:extLst>
          </p:cNvPr>
          <p:cNvGrpSpPr/>
          <p:nvPr/>
        </p:nvGrpSpPr>
        <p:grpSpPr>
          <a:xfrm>
            <a:off x="2037109" y="880553"/>
            <a:ext cx="7573616" cy="5612322"/>
            <a:chOff x="1417984" y="189622"/>
            <a:chExt cx="6096000" cy="4603550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3095C281-6C7B-4C5C-B768-CB14AA306EBF}"/>
                </a:ext>
              </a:extLst>
            </p:cNvPr>
            <p:cNvGraphicFramePr/>
            <p:nvPr>
              <p:extLst/>
            </p:nvPr>
          </p:nvGraphicFramePr>
          <p:xfrm>
            <a:off x="1417984" y="53975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29DA655-B2EB-4D9D-AE3F-23F6FF9D5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1332" y="189622"/>
              <a:ext cx="2113200" cy="2113200"/>
            </a:xfrm>
            <a:prstGeom prst="ellipse">
              <a:avLst/>
            </a:prstGeom>
            <a:noFill/>
            <a:ln cap="rnd">
              <a:solidFill>
                <a:srgbClr val="940049">
                  <a:alpha val="8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A833C13-DEA2-4BDE-909E-C8831F58B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85958" y="2679972"/>
              <a:ext cx="2113200" cy="2113200"/>
            </a:xfrm>
            <a:prstGeom prst="ellipse">
              <a:avLst/>
            </a:prstGeom>
            <a:noFill/>
            <a:ln cap="rnd">
              <a:solidFill>
                <a:srgbClr val="940049">
                  <a:alpha val="8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6FBF32E-96AA-4B83-A3F5-271749FCF8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9967" y="1515707"/>
              <a:ext cx="2052228" cy="2113200"/>
            </a:xfrm>
            <a:prstGeom prst="ellipse">
              <a:avLst/>
            </a:prstGeom>
            <a:noFill/>
            <a:ln cap="rnd">
              <a:solidFill>
                <a:srgbClr val="940049">
                  <a:alpha val="8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48D3BD8-9FB4-4C85-AF29-320483EBBBC9}"/>
                </a:ext>
              </a:extLst>
            </p:cNvPr>
            <p:cNvSpPr txBox="1"/>
            <p:nvPr/>
          </p:nvSpPr>
          <p:spPr>
            <a:xfrm>
              <a:off x="3804035" y="914965"/>
              <a:ext cx="1548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Challenge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Based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EDUCATION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58E0D8E-B9B5-47EF-93B4-7C0454DE9594}"/>
                </a:ext>
              </a:extLst>
            </p:cNvPr>
            <p:cNvSpPr txBox="1"/>
            <p:nvPr/>
          </p:nvSpPr>
          <p:spPr>
            <a:xfrm>
              <a:off x="5258179" y="2283634"/>
              <a:ext cx="1703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Open &amp;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Engaged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KNOWLEDGE TRANSFER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80CE85D-2DD1-41EF-A984-57B772CCDD96}"/>
                </a:ext>
              </a:extLst>
            </p:cNvPr>
            <p:cNvSpPr txBox="1"/>
            <p:nvPr/>
          </p:nvSpPr>
          <p:spPr>
            <a:xfrm>
              <a:off x="3723565" y="3256898"/>
              <a:ext cx="1703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Mission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oriented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RESEARCH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19D4902-D504-44D0-ABCA-4F787D75131E}"/>
                </a:ext>
              </a:extLst>
            </p:cNvPr>
            <p:cNvSpPr txBox="1"/>
            <p:nvPr/>
          </p:nvSpPr>
          <p:spPr>
            <a:xfrm>
              <a:off x="2089145" y="2313740"/>
              <a:ext cx="1703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Human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centered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Light"/>
                  <a:ea typeface="+mn-ea"/>
                  <a:cs typeface="+mn-cs"/>
                </a:rPr>
                <a:t>INNOVATION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91EBBA7-D971-4605-B49C-83C07707B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4261" y="1515707"/>
              <a:ext cx="2113200" cy="2113200"/>
            </a:xfrm>
            <a:prstGeom prst="ellipse">
              <a:avLst/>
            </a:prstGeom>
            <a:noFill/>
            <a:ln cap="rnd">
              <a:solidFill>
                <a:srgbClr val="940049">
                  <a:alpha val="8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573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A33778-F6E3-4A8A-BDB3-87A52E1E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</a:t>
            </a:r>
            <a:r>
              <a:rPr lang="en-US" dirty="0" err="1"/>
              <a:t>FoCUS</a:t>
            </a:r>
            <a:r>
              <a:rPr lang="en-US" dirty="0"/>
              <a:t> AREAS TOWARDS Smart &amp; Sustainable Regions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72A4DF-B992-49CC-ABDD-F7DEF77334E8}"/>
              </a:ext>
            </a:extLst>
          </p:cNvPr>
          <p:cNvSpPr/>
          <p:nvPr/>
        </p:nvSpPr>
        <p:spPr>
          <a:xfrm rot="1234036">
            <a:off x="9182580" y="267826"/>
            <a:ext cx="3935392" cy="926875"/>
          </a:xfrm>
          <a:custGeom>
            <a:avLst/>
            <a:gdLst>
              <a:gd name="connsiteX0" fmla="*/ 0 w 3935392"/>
              <a:gd name="connsiteY0" fmla="*/ 0 h 926875"/>
              <a:gd name="connsiteX1" fmla="*/ 185195 w 3935392"/>
              <a:gd name="connsiteY1" fmla="*/ 370390 h 926875"/>
              <a:gd name="connsiteX2" fmla="*/ 717630 w 3935392"/>
              <a:gd name="connsiteY2" fmla="*/ 405114 h 926875"/>
              <a:gd name="connsiteX3" fmla="*/ 1030147 w 3935392"/>
              <a:gd name="connsiteY3" fmla="*/ 752354 h 926875"/>
              <a:gd name="connsiteX4" fmla="*/ 960699 w 3935392"/>
              <a:gd name="connsiteY4" fmla="*/ 914400 h 926875"/>
              <a:gd name="connsiteX5" fmla="*/ 775504 w 3935392"/>
              <a:gd name="connsiteY5" fmla="*/ 902825 h 926875"/>
              <a:gd name="connsiteX6" fmla="*/ 694481 w 3935392"/>
              <a:gd name="connsiteY6" fmla="*/ 798653 h 926875"/>
              <a:gd name="connsiteX7" fmla="*/ 729205 w 3935392"/>
              <a:gd name="connsiteY7" fmla="*/ 659757 h 926875"/>
              <a:gd name="connsiteX8" fmla="*/ 925975 w 3935392"/>
              <a:gd name="connsiteY8" fmla="*/ 578734 h 926875"/>
              <a:gd name="connsiteX9" fmla="*/ 1400537 w 3935392"/>
              <a:gd name="connsiteY9" fmla="*/ 659757 h 926875"/>
              <a:gd name="connsiteX10" fmla="*/ 2048719 w 3935392"/>
              <a:gd name="connsiteY10" fmla="*/ 671331 h 926875"/>
              <a:gd name="connsiteX11" fmla="*/ 2685327 w 3935392"/>
              <a:gd name="connsiteY11" fmla="*/ 462987 h 926875"/>
              <a:gd name="connsiteX12" fmla="*/ 3437681 w 3935392"/>
              <a:gd name="connsiteY12" fmla="*/ 462987 h 926875"/>
              <a:gd name="connsiteX13" fmla="*/ 3935392 w 3935392"/>
              <a:gd name="connsiteY13" fmla="*/ 682906 h 926875"/>
              <a:gd name="connsiteX14" fmla="*/ 3935392 w 3935392"/>
              <a:gd name="connsiteY14" fmla="*/ 682906 h 92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5392" h="926875">
                <a:moveTo>
                  <a:pt x="0" y="0"/>
                </a:moveTo>
                <a:cubicBezTo>
                  <a:pt x="32795" y="151435"/>
                  <a:pt x="65590" y="302871"/>
                  <a:pt x="185195" y="370390"/>
                </a:cubicBezTo>
                <a:cubicBezTo>
                  <a:pt x="304800" y="437909"/>
                  <a:pt x="576805" y="341453"/>
                  <a:pt x="717630" y="405114"/>
                </a:cubicBezTo>
                <a:cubicBezTo>
                  <a:pt x="858455" y="468775"/>
                  <a:pt x="989636" y="667473"/>
                  <a:pt x="1030147" y="752354"/>
                </a:cubicBezTo>
                <a:cubicBezTo>
                  <a:pt x="1070658" y="837235"/>
                  <a:pt x="1003139" y="889322"/>
                  <a:pt x="960699" y="914400"/>
                </a:cubicBezTo>
                <a:cubicBezTo>
                  <a:pt x="918259" y="939478"/>
                  <a:pt x="819874" y="922116"/>
                  <a:pt x="775504" y="902825"/>
                </a:cubicBezTo>
                <a:cubicBezTo>
                  <a:pt x="731134" y="883534"/>
                  <a:pt x="702198" y="839164"/>
                  <a:pt x="694481" y="798653"/>
                </a:cubicBezTo>
                <a:cubicBezTo>
                  <a:pt x="686765" y="758142"/>
                  <a:pt x="690623" y="696410"/>
                  <a:pt x="729205" y="659757"/>
                </a:cubicBezTo>
                <a:cubicBezTo>
                  <a:pt x="767787" y="623104"/>
                  <a:pt x="814086" y="578734"/>
                  <a:pt x="925975" y="578734"/>
                </a:cubicBezTo>
                <a:cubicBezTo>
                  <a:pt x="1037864" y="578734"/>
                  <a:pt x="1213413" y="644324"/>
                  <a:pt x="1400537" y="659757"/>
                </a:cubicBezTo>
                <a:cubicBezTo>
                  <a:pt x="1587661" y="675190"/>
                  <a:pt x="1834587" y="704126"/>
                  <a:pt x="2048719" y="671331"/>
                </a:cubicBezTo>
                <a:cubicBezTo>
                  <a:pt x="2262851" y="638536"/>
                  <a:pt x="2453833" y="497711"/>
                  <a:pt x="2685327" y="462987"/>
                </a:cubicBezTo>
                <a:cubicBezTo>
                  <a:pt x="2916821" y="428263"/>
                  <a:pt x="3229337" y="426334"/>
                  <a:pt x="3437681" y="462987"/>
                </a:cubicBezTo>
                <a:cubicBezTo>
                  <a:pt x="3646025" y="499640"/>
                  <a:pt x="3935392" y="682906"/>
                  <a:pt x="3935392" y="682906"/>
                </a:cubicBezTo>
                <a:lnTo>
                  <a:pt x="3935392" y="682906"/>
                </a:ln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6A9901-690E-4769-9A92-9531E12A98AE}"/>
              </a:ext>
            </a:extLst>
          </p:cNvPr>
          <p:cNvSpPr/>
          <p:nvPr/>
        </p:nvSpPr>
        <p:spPr>
          <a:xfrm>
            <a:off x="275758" y="1030044"/>
            <a:ext cx="10540288" cy="550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Circular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Economy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Wellbeeing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Human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Contribution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Artificial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Intelligence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None/>
              <a:tabLst>
                <a:tab pos="304792" algn="l"/>
                <a:tab pos="240447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These focus areas are dealt with in: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I-Living Labs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students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collaborate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regional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European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stakeholders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I-Research Networks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experienced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researchers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collaborate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with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regional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and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European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stakeholders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Innovation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hackathons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bootcamps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 rural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residencies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,…)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None/>
              <a:tabLst>
                <a:tab pos="304792" algn="l"/>
                <a:tab pos="240447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None/>
              <a:tabLst>
                <a:tab pos="304792" algn="l"/>
                <a:tab pos="240447" algn="l"/>
              </a:tabLst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6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A33778-F6E3-4A8A-BDB3-87A52E1E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University: A New Inspiring I-Culture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E6A9901-690E-4769-9A92-9531E12A98AE}"/>
              </a:ext>
            </a:extLst>
          </p:cNvPr>
          <p:cNvSpPr/>
          <p:nvPr/>
        </p:nvSpPr>
        <p:spPr>
          <a:xfrm>
            <a:off x="7709373" y="3909018"/>
            <a:ext cx="3760493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Content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Perspectives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Methods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Organisation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Collaboration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New 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Poppins Light" panose="00000400000000000000" pitchFamily="2" charset="0"/>
              </a:rPr>
              <a:t>Environments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672A4DF-B992-49CC-ABDD-F7DEF77334E8}"/>
              </a:ext>
            </a:extLst>
          </p:cNvPr>
          <p:cNvSpPr/>
          <p:nvPr/>
        </p:nvSpPr>
        <p:spPr>
          <a:xfrm rot="1234036">
            <a:off x="9182580" y="267826"/>
            <a:ext cx="3935392" cy="926875"/>
          </a:xfrm>
          <a:custGeom>
            <a:avLst/>
            <a:gdLst>
              <a:gd name="connsiteX0" fmla="*/ 0 w 3935392"/>
              <a:gd name="connsiteY0" fmla="*/ 0 h 926875"/>
              <a:gd name="connsiteX1" fmla="*/ 185195 w 3935392"/>
              <a:gd name="connsiteY1" fmla="*/ 370390 h 926875"/>
              <a:gd name="connsiteX2" fmla="*/ 717630 w 3935392"/>
              <a:gd name="connsiteY2" fmla="*/ 405114 h 926875"/>
              <a:gd name="connsiteX3" fmla="*/ 1030147 w 3935392"/>
              <a:gd name="connsiteY3" fmla="*/ 752354 h 926875"/>
              <a:gd name="connsiteX4" fmla="*/ 960699 w 3935392"/>
              <a:gd name="connsiteY4" fmla="*/ 914400 h 926875"/>
              <a:gd name="connsiteX5" fmla="*/ 775504 w 3935392"/>
              <a:gd name="connsiteY5" fmla="*/ 902825 h 926875"/>
              <a:gd name="connsiteX6" fmla="*/ 694481 w 3935392"/>
              <a:gd name="connsiteY6" fmla="*/ 798653 h 926875"/>
              <a:gd name="connsiteX7" fmla="*/ 729205 w 3935392"/>
              <a:gd name="connsiteY7" fmla="*/ 659757 h 926875"/>
              <a:gd name="connsiteX8" fmla="*/ 925975 w 3935392"/>
              <a:gd name="connsiteY8" fmla="*/ 578734 h 926875"/>
              <a:gd name="connsiteX9" fmla="*/ 1400537 w 3935392"/>
              <a:gd name="connsiteY9" fmla="*/ 659757 h 926875"/>
              <a:gd name="connsiteX10" fmla="*/ 2048719 w 3935392"/>
              <a:gd name="connsiteY10" fmla="*/ 671331 h 926875"/>
              <a:gd name="connsiteX11" fmla="*/ 2685327 w 3935392"/>
              <a:gd name="connsiteY11" fmla="*/ 462987 h 926875"/>
              <a:gd name="connsiteX12" fmla="*/ 3437681 w 3935392"/>
              <a:gd name="connsiteY12" fmla="*/ 462987 h 926875"/>
              <a:gd name="connsiteX13" fmla="*/ 3935392 w 3935392"/>
              <a:gd name="connsiteY13" fmla="*/ 682906 h 926875"/>
              <a:gd name="connsiteX14" fmla="*/ 3935392 w 3935392"/>
              <a:gd name="connsiteY14" fmla="*/ 682906 h 92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5392" h="926875">
                <a:moveTo>
                  <a:pt x="0" y="0"/>
                </a:moveTo>
                <a:cubicBezTo>
                  <a:pt x="32795" y="151435"/>
                  <a:pt x="65590" y="302871"/>
                  <a:pt x="185195" y="370390"/>
                </a:cubicBezTo>
                <a:cubicBezTo>
                  <a:pt x="304800" y="437909"/>
                  <a:pt x="576805" y="341453"/>
                  <a:pt x="717630" y="405114"/>
                </a:cubicBezTo>
                <a:cubicBezTo>
                  <a:pt x="858455" y="468775"/>
                  <a:pt x="989636" y="667473"/>
                  <a:pt x="1030147" y="752354"/>
                </a:cubicBezTo>
                <a:cubicBezTo>
                  <a:pt x="1070658" y="837235"/>
                  <a:pt x="1003139" y="889322"/>
                  <a:pt x="960699" y="914400"/>
                </a:cubicBezTo>
                <a:cubicBezTo>
                  <a:pt x="918259" y="939478"/>
                  <a:pt x="819874" y="922116"/>
                  <a:pt x="775504" y="902825"/>
                </a:cubicBezTo>
                <a:cubicBezTo>
                  <a:pt x="731134" y="883534"/>
                  <a:pt x="702198" y="839164"/>
                  <a:pt x="694481" y="798653"/>
                </a:cubicBezTo>
                <a:cubicBezTo>
                  <a:pt x="686765" y="758142"/>
                  <a:pt x="690623" y="696410"/>
                  <a:pt x="729205" y="659757"/>
                </a:cubicBezTo>
                <a:cubicBezTo>
                  <a:pt x="767787" y="623104"/>
                  <a:pt x="814086" y="578734"/>
                  <a:pt x="925975" y="578734"/>
                </a:cubicBezTo>
                <a:cubicBezTo>
                  <a:pt x="1037864" y="578734"/>
                  <a:pt x="1213413" y="644324"/>
                  <a:pt x="1400537" y="659757"/>
                </a:cubicBezTo>
                <a:cubicBezTo>
                  <a:pt x="1587661" y="675190"/>
                  <a:pt x="1834587" y="704126"/>
                  <a:pt x="2048719" y="671331"/>
                </a:cubicBezTo>
                <a:cubicBezTo>
                  <a:pt x="2262851" y="638536"/>
                  <a:pt x="2453833" y="497711"/>
                  <a:pt x="2685327" y="462987"/>
                </a:cubicBezTo>
                <a:cubicBezTo>
                  <a:pt x="2916821" y="428263"/>
                  <a:pt x="3229337" y="426334"/>
                  <a:pt x="3437681" y="462987"/>
                </a:cubicBezTo>
                <a:cubicBezTo>
                  <a:pt x="3646025" y="499640"/>
                  <a:pt x="3935392" y="682906"/>
                  <a:pt x="3935392" y="682906"/>
                </a:cubicBezTo>
                <a:lnTo>
                  <a:pt x="3935392" y="682906"/>
                </a:ln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E6A9901-690E-4769-9A92-9531E12A98AE}"/>
              </a:ext>
            </a:extLst>
          </p:cNvPr>
          <p:cNvSpPr/>
          <p:nvPr/>
        </p:nvSpPr>
        <p:spPr>
          <a:xfrm>
            <a:off x="7710023" y="1166521"/>
            <a:ext cx="3760493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None/>
              <a:tabLst>
                <a:tab pos="304792" algn="l"/>
                <a:tab pos="240447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I-Culture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Interdisciplinay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Intercultural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Interrellated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Poppins Light" panose="000004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40049"/>
              </a:buClr>
              <a:buSzTx/>
              <a:buFontTx/>
              <a:buChar char="›"/>
              <a:tabLst>
                <a:tab pos="304792" algn="l"/>
                <a:tab pos="240447" algn="l"/>
              </a:tabLst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Poppins Light" panose="00000400000000000000" pitchFamily="2" charset="0"/>
              </a:rPr>
              <a:t>Innovative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5DE835E-7FC5-47A5-845C-E2B33E282A52}"/>
              </a:ext>
            </a:extLst>
          </p:cNvPr>
          <p:cNvSpPr>
            <a:spLocks noChangeAspect="1"/>
          </p:cNvSpPr>
          <p:nvPr/>
        </p:nvSpPr>
        <p:spPr>
          <a:xfrm>
            <a:off x="1882361" y="1679705"/>
            <a:ext cx="3829084" cy="3826836"/>
          </a:xfrm>
          <a:prstGeom prst="ellipse">
            <a:avLst/>
          </a:prstGeom>
          <a:solidFill>
            <a:srgbClr val="24CAD7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1F522E-ABD4-4EAB-A725-7BA6E97368FB}"/>
              </a:ext>
            </a:extLst>
          </p:cNvPr>
          <p:cNvSpPr>
            <a:spLocks noChangeAspect="1"/>
          </p:cNvSpPr>
          <p:nvPr/>
        </p:nvSpPr>
        <p:spPr>
          <a:xfrm>
            <a:off x="2523585" y="2320552"/>
            <a:ext cx="2546636" cy="2545141"/>
          </a:xfrm>
          <a:prstGeom prst="ellipse">
            <a:avLst/>
          </a:prstGeom>
          <a:solidFill>
            <a:srgbClr val="24CAD7">
              <a:alpha val="60000"/>
            </a:srgbClr>
          </a:solidFill>
          <a:ln>
            <a:solidFill>
              <a:srgbClr val="24C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D1B7C6-EEDF-474E-A2C3-498BB36B6842}"/>
              </a:ext>
            </a:extLst>
          </p:cNvPr>
          <p:cNvSpPr txBox="1"/>
          <p:nvPr/>
        </p:nvSpPr>
        <p:spPr>
          <a:xfrm>
            <a:off x="1883317" y="3207113"/>
            <a:ext cx="403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E³UDRES²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07412F-F2C6-40B4-AE28-14EC225ECC70}"/>
              </a:ext>
            </a:extLst>
          </p:cNvPr>
          <p:cNvSpPr>
            <a:spLocks noChangeAspect="1"/>
          </p:cNvSpPr>
          <p:nvPr/>
        </p:nvSpPr>
        <p:spPr>
          <a:xfrm>
            <a:off x="5506400" y="2880990"/>
            <a:ext cx="1620951" cy="1620000"/>
          </a:xfrm>
          <a:prstGeom prst="ellipse">
            <a:avLst/>
          </a:prstGeom>
          <a:solidFill>
            <a:srgbClr val="24CAD7"/>
          </a:solidFill>
          <a:ln w="920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45D572-D5AD-449F-93A8-AF84DE766AAA}"/>
              </a:ext>
            </a:extLst>
          </p:cNvPr>
          <p:cNvSpPr>
            <a:spLocks noChangeAspect="1"/>
          </p:cNvSpPr>
          <p:nvPr/>
        </p:nvSpPr>
        <p:spPr>
          <a:xfrm>
            <a:off x="4614506" y="4638057"/>
            <a:ext cx="1620951" cy="1620000"/>
          </a:xfrm>
          <a:prstGeom prst="ellipse">
            <a:avLst/>
          </a:prstGeom>
          <a:solidFill>
            <a:srgbClr val="24CAD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8DA993-0ECA-41F1-BB1B-F59A26D09788}"/>
              </a:ext>
            </a:extLst>
          </p:cNvPr>
          <p:cNvSpPr>
            <a:spLocks noChangeAspect="1"/>
          </p:cNvSpPr>
          <p:nvPr/>
        </p:nvSpPr>
        <p:spPr>
          <a:xfrm>
            <a:off x="1741449" y="865025"/>
            <a:ext cx="1620951" cy="1620000"/>
          </a:xfrm>
          <a:prstGeom prst="ellipse">
            <a:avLst/>
          </a:prstGeom>
          <a:solidFill>
            <a:srgbClr val="24CAD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8CDA5F-FEA6-4001-B69E-519D36D24216}"/>
              </a:ext>
            </a:extLst>
          </p:cNvPr>
          <p:cNvSpPr>
            <a:spLocks noChangeAspect="1"/>
          </p:cNvSpPr>
          <p:nvPr/>
        </p:nvSpPr>
        <p:spPr>
          <a:xfrm>
            <a:off x="662306" y="2880990"/>
            <a:ext cx="1620951" cy="1620000"/>
          </a:xfrm>
          <a:prstGeom prst="ellipse">
            <a:avLst/>
          </a:prstGeom>
          <a:solidFill>
            <a:srgbClr val="24CAD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3F70B4C-0AFF-44B6-A328-EE148BF04F38}"/>
              </a:ext>
            </a:extLst>
          </p:cNvPr>
          <p:cNvSpPr>
            <a:spLocks noChangeAspect="1"/>
          </p:cNvSpPr>
          <p:nvPr/>
        </p:nvSpPr>
        <p:spPr>
          <a:xfrm>
            <a:off x="1537799" y="4592648"/>
            <a:ext cx="1620951" cy="1620000"/>
          </a:xfrm>
          <a:prstGeom prst="ellipse">
            <a:avLst/>
          </a:prstGeom>
          <a:solidFill>
            <a:srgbClr val="24CAD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B12CD53-878B-41F7-8385-D2827ED3A282}"/>
              </a:ext>
            </a:extLst>
          </p:cNvPr>
          <p:cNvGrpSpPr/>
          <p:nvPr/>
        </p:nvGrpSpPr>
        <p:grpSpPr>
          <a:xfrm>
            <a:off x="4268927" y="837076"/>
            <a:ext cx="1620951" cy="1620000"/>
            <a:chOff x="6746457" y="743411"/>
            <a:chExt cx="1620951" cy="162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B629291-FED9-405C-8A8F-3C4D45C36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6457" y="743411"/>
              <a:ext cx="1620951" cy="1620000"/>
            </a:xfrm>
            <a:prstGeom prst="ellipse">
              <a:avLst/>
            </a:prstGeom>
            <a:solidFill>
              <a:srgbClr val="24CAD7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5B53697-F899-4C86-B0BE-4448A1A2EFD6}"/>
                </a:ext>
              </a:extLst>
            </p:cNvPr>
            <p:cNvSpPr txBox="1"/>
            <p:nvPr/>
          </p:nvSpPr>
          <p:spPr>
            <a:xfrm>
              <a:off x="6868818" y="1326236"/>
              <a:ext cx="1376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New.Content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541EEE0E-DBFB-428D-83EF-26C10439BBF3}"/>
              </a:ext>
            </a:extLst>
          </p:cNvPr>
          <p:cNvSpPr txBox="1"/>
          <p:nvPr/>
        </p:nvSpPr>
        <p:spPr>
          <a:xfrm>
            <a:off x="5573791" y="3427355"/>
            <a:ext cx="155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New.Perspectives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6DF5C1F-0D36-439A-A818-63B6B1614C2E}"/>
              </a:ext>
            </a:extLst>
          </p:cNvPr>
          <p:cNvSpPr txBox="1"/>
          <p:nvPr/>
        </p:nvSpPr>
        <p:spPr>
          <a:xfrm>
            <a:off x="1580206" y="5169299"/>
            <a:ext cx="153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New.Organisation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5EF443-80FD-4253-8EC8-738828B1A83C}"/>
              </a:ext>
            </a:extLst>
          </p:cNvPr>
          <p:cNvSpPr txBox="1"/>
          <p:nvPr/>
        </p:nvSpPr>
        <p:spPr>
          <a:xfrm>
            <a:off x="4718678" y="5260457"/>
            <a:ext cx="142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New.Methods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E33EF73-5731-4A3E-8EF1-CBBC7D1A9CBA}"/>
              </a:ext>
            </a:extLst>
          </p:cNvPr>
          <p:cNvSpPr txBox="1"/>
          <p:nvPr/>
        </p:nvSpPr>
        <p:spPr>
          <a:xfrm>
            <a:off x="662305" y="3408457"/>
            <a:ext cx="162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New.Collaboration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5220CD3-688D-49FA-853B-D80D8BFE1EB5}"/>
              </a:ext>
            </a:extLst>
          </p:cNvPr>
          <p:cNvSpPr txBox="1"/>
          <p:nvPr/>
        </p:nvSpPr>
        <p:spPr>
          <a:xfrm>
            <a:off x="1739368" y="1424787"/>
            <a:ext cx="162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New. Environments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24FB8F0-E5A6-4C85-9D6E-3CC93E2A59A4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5506875" y="2880989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Mission-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oriented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research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  | 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multidirectional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knowledge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exchange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| 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thinking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out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box      |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practice-oriented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|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035CA7-E460-42BA-B23F-6C879FE364FE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4285125" y="832198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Future (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work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skills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|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cross-dsiciplinary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cross-sectoral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cross-actor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innovation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|        regional-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anchored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–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globally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connected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|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DB34B71-3DC7-4706-B06F-55C806D0ADCD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4614981" y="4635123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Open Innovation          |      Open Science      |      Citizen Science     |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Responsible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Research      |      experimental,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engaged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project-based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,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resarch-focused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learning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|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A0A691F-25FB-408F-81EE-BEEF10D3FC4F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668429" y="2884273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Team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spirit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|     mutual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trust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|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partnership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|      transparent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communication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|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promotion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talents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|       individual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contributions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to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common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goals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|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consideration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of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individual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poetentials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and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challenges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|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D2D2E76-FCD8-4187-8720-430EF622FD69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1554667" y="4587011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Inter-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interinstitutional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research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groups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|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strategic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advisory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board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|  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students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union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      |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1931EDB-ECA9-4E9C-B784-8C5F48ED4BA8}"/>
              </a:ext>
            </a:extLst>
          </p:cNvPr>
          <p:cNvSpPr txBox="1">
            <a:spLocks noChangeAspect="1"/>
          </p:cNvSpPr>
          <p:nvPr/>
        </p:nvSpPr>
        <p:spPr>
          <a:xfrm rot="2542366">
            <a:off x="1739844" y="863240"/>
            <a:ext cx="1620000" cy="16200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11417898"/>
              </a:avLst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Real           |          virtual         |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living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labs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  |          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infrastructure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|</a:t>
            </a:r>
          </a:p>
        </p:txBody>
      </p:sp>
    </p:spTree>
    <p:extLst>
      <p:ext uri="{BB962C8B-B14F-4D97-AF65-F5344CB8AC3E}">
        <p14:creationId xmlns:p14="http://schemas.microsoft.com/office/powerpoint/2010/main" val="148711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BEFE7A-8EBC-4936-891D-A777249E7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2" r="11517" b="1100"/>
          <a:stretch/>
        </p:blipFill>
        <p:spPr>
          <a:xfrm>
            <a:off x="5722074" y="-11863"/>
            <a:ext cx="6466787" cy="6869863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6E073BA5-3100-4E1F-8B7A-249AA58D7278}"/>
              </a:ext>
            </a:extLst>
          </p:cNvPr>
          <p:cNvSpPr/>
          <p:nvPr/>
        </p:nvSpPr>
        <p:spPr>
          <a:xfrm>
            <a:off x="6932710" y="-302016"/>
            <a:ext cx="1702244" cy="3725084"/>
          </a:xfrm>
          <a:custGeom>
            <a:avLst/>
            <a:gdLst>
              <a:gd name="connsiteX0" fmla="*/ 0 w 3918858"/>
              <a:gd name="connsiteY0" fmla="*/ 0 h 2191657"/>
              <a:gd name="connsiteX1" fmla="*/ 1277258 w 3918858"/>
              <a:gd name="connsiteY1" fmla="*/ 1553028 h 2191657"/>
              <a:gd name="connsiteX2" fmla="*/ 3918858 w 3918858"/>
              <a:gd name="connsiteY2" fmla="*/ 2191657 h 21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58" h="2191657">
                <a:moveTo>
                  <a:pt x="0" y="0"/>
                </a:moveTo>
                <a:cubicBezTo>
                  <a:pt x="312057" y="593876"/>
                  <a:pt x="624115" y="1187752"/>
                  <a:pt x="1277258" y="1553028"/>
                </a:cubicBezTo>
                <a:cubicBezTo>
                  <a:pt x="1930401" y="1918304"/>
                  <a:pt x="2924629" y="2054980"/>
                  <a:pt x="3918858" y="2191657"/>
                </a:cubicBezTo>
              </a:path>
            </a:pathLst>
          </a:custGeom>
          <a:noFill/>
          <a:ln w="57150" cap="rnd">
            <a:solidFill>
              <a:srgbClr val="93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474C700-D3A3-4190-BD56-F12DBED8B7DE}"/>
              </a:ext>
            </a:extLst>
          </p:cNvPr>
          <p:cNvSpPr/>
          <p:nvPr/>
        </p:nvSpPr>
        <p:spPr>
          <a:xfrm rot="976524">
            <a:off x="11211210" y="5052034"/>
            <a:ext cx="3801809" cy="1405079"/>
          </a:xfrm>
          <a:custGeom>
            <a:avLst/>
            <a:gdLst>
              <a:gd name="connsiteX0" fmla="*/ 0 w 3251200"/>
              <a:gd name="connsiteY0" fmla="*/ 0 h 1422400"/>
              <a:gd name="connsiteX1" fmla="*/ 2046514 w 3251200"/>
              <a:gd name="connsiteY1" fmla="*/ 319315 h 1422400"/>
              <a:gd name="connsiteX2" fmla="*/ 3251200 w 3251200"/>
              <a:gd name="connsiteY2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1200" h="1422400">
                <a:moveTo>
                  <a:pt x="0" y="0"/>
                </a:moveTo>
                <a:cubicBezTo>
                  <a:pt x="752323" y="41124"/>
                  <a:pt x="1504647" y="82248"/>
                  <a:pt x="2046514" y="319315"/>
                </a:cubicBezTo>
                <a:cubicBezTo>
                  <a:pt x="2588381" y="556382"/>
                  <a:pt x="2919790" y="989391"/>
                  <a:pt x="3251200" y="1422400"/>
                </a:cubicBezTo>
              </a:path>
            </a:pathLst>
          </a:custGeom>
          <a:noFill/>
          <a:ln w="57150" cap="rnd">
            <a:solidFill>
              <a:srgbClr val="93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E996D5-8E2F-45CC-9670-1CC84B0A7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" y="6245864"/>
            <a:ext cx="2981715" cy="6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0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</a:t>
            </a:r>
            <a:r>
              <a:rPr lang="nl-NL" sz="3200" dirty="0" err="1">
                <a:latin typeface="Garamond" panose="02020404030301010803" pitchFamily="18" charset="0"/>
              </a:rPr>
              <a:t>Coordinators</a:t>
            </a:r>
            <a:r>
              <a:rPr lang="nl-NL" sz="32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563385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Otto Bruun: Chairman, UAS4EUROPE Management Committee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Hannes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Raffaseder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: Chief R&amp;I Officer, FH St.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Pölten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, EURASHE Board Member, &amp; Coordinator of European University E³UDRES², Austria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Frank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Kresin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: Dean of Faculty of Digital Media and Creative Industries, Amsterdam University of Applied Sciences, the Netherlands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Hannes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Raffaseder</a:t>
            </a:r>
            <a:endParaRPr lang="nl-NL" sz="33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Chief R&amp;I Officer, FH St. </a:t>
            </a:r>
            <a:r>
              <a:rPr lang="en-US" sz="2500" i="1" dirty="0" err="1">
                <a:latin typeface="Garamond" panose="02020404030301010803" pitchFamily="18" charset="0"/>
              </a:rPr>
              <a:t>Pölten</a:t>
            </a:r>
            <a:r>
              <a:rPr lang="en-US" sz="2500" i="1" dirty="0">
                <a:latin typeface="Garamond" panose="02020404030301010803" pitchFamily="18" charset="0"/>
              </a:rPr>
              <a:t>, EURASHE Board Member, &amp; Coordinator of European University E³UDRES², Austria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2882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3ED2E90-2F19-4E92-A66A-0936BF88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2" r="11517" b="1100"/>
          <a:stretch/>
        </p:blipFill>
        <p:spPr>
          <a:xfrm>
            <a:off x="5722074" y="-11863"/>
            <a:ext cx="6466787" cy="6869863"/>
          </a:xfrm>
          <a:prstGeom prst="rect">
            <a:avLst/>
          </a:prstGeom>
        </p:spPr>
      </p:pic>
      <p:sp>
        <p:nvSpPr>
          <p:cNvPr id="6" name="Untertitel 5">
            <a:extLst>
              <a:ext uri="{FF2B5EF4-FFF2-40B4-BE49-F238E27FC236}">
                <a16:creationId xmlns:a16="http://schemas.microsoft.com/office/drawing/2014/main" id="{5E04335B-CA6A-4B40-9128-0E61F208E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6649" y="4963319"/>
            <a:ext cx="4928508" cy="999714"/>
          </a:xfrm>
        </p:spPr>
        <p:txBody>
          <a:bodyPr>
            <a:normAutofit/>
          </a:bodyPr>
          <a:lstStyle/>
          <a:p>
            <a:r>
              <a:rPr lang="de-AT" dirty="0"/>
              <a:t>General </a:t>
            </a:r>
            <a:r>
              <a:rPr lang="de-AT" dirty="0" err="1"/>
              <a:t>information</a:t>
            </a:r>
            <a:endParaRPr lang="de-AT" dirty="0"/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4522E1C2-86EC-4455-A572-7F7E574FDE1F}"/>
              </a:ext>
            </a:extLst>
          </p:cNvPr>
          <p:cNvSpPr/>
          <p:nvPr/>
        </p:nvSpPr>
        <p:spPr>
          <a:xfrm>
            <a:off x="6932710" y="-302016"/>
            <a:ext cx="1702244" cy="3725084"/>
          </a:xfrm>
          <a:custGeom>
            <a:avLst/>
            <a:gdLst>
              <a:gd name="connsiteX0" fmla="*/ 0 w 3918858"/>
              <a:gd name="connsiteY0" fmla="*/ 0 h 2191657"/>
              <a:gd name="connsiteX1" fmla="*/ 1277258 w 3918858"/>
              <a:gd name="connsiteY1" fmla="*/ 1553028 h 2191657"/>
              <a:gd name="connsiteX2" fmla="*/ 3918858 w 3918858"/>
              <a:gd name="connsiteY2" fmla="*/ 2191657 h 21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58" h="2191657">
                <a:moveTo>
                  <a:pt x="0" y="0"/>
                </a:moveTo>
                <a:cubicBezTo>
                  <a:pt x="312057" y="593876"/>
                  <a:pt x="624115" y="1187752"/>
                  <a:pt x="1277258" y="1553028"/>
                </a:cubicBezTo>
                <a:cubicBezTo>
                  <a:pt x="1930401" y="1918304"/>
                  <a:pt x="2924629" y="2054980"/>
                  <a:pt x="3918858" y="2191657"/>
                </a:cubicBezTo>
              </a:path>
            </a:pathLst>
          </a:custGeom>
          <a:noFill/>
          <a:ln w="57150" cap="rnd">
            <a:solidFill>
              <a:srgbClr val="93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FAAAD6-BAFC-4E29-ADF5-DAC68DBA0714}"/>
              </a:ext>
            </a:extLst>
          </p:cNvPr>
          <p:cNvSpPr/>
          <p:nvPr/>
        </p:nvSpPr>
        <p:spPr>
          <a:xfrm rot="976524">
            <a:off x="11211210" y="5052034"/>
            <a:ext cx="3801809" cy="1405079"/>
          </a:xfrm>
          <a:custGeom>
            <a:avLst/>
            <a:gdLst>
              <a:gd name="connsiteX0" fmla="*/ 0 w 3251200"/>
              <a:gd name="connsiteY0" fmla="*/ 0 h 1422400"/>
              <a:gd name="connsiteX1" fmla="*/ 2046514 w 3251200"/>
              <a:gd name="connsiteY1" fmla="*/ 319315 h 1422400"/>
              <a:gd name="connsiteX2" fmla="*/ 3251200 w 3251200"/>
              <a:gd name="connsiteY2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1200" h="1422400">
                <a:moveTo>
                  <a:pt x="0" y="0"/>
                </a:moveTo>
                <a:cubicBezTo>
                  <a:pt x="752323" y="41124"/>
                  <a:pt x="1504647" y="82248"/>
                  <a:pt x="2046514" y="319315"/>
                </a:cubicBezTo>
                <a:cubicBezTo>
                  <a:pt x="2588381" y="556382"/>
                  <a:pt x="2919790" y="989391"/>
                  <a:pt x="3251200" y="1422400"/>
                </a:cubicBezTo>
              </a:path>
            </a:pathLst>
          </a:custGeom>
          <a:noFill/>
          <a:ln w="57150" cap="rnd">
            <a:solidFill>
              <a:srgbClr val="93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2F4C15-8B25-4645-9393-F6B96C19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" y="6245864"/>
            <a:ext cx="2981715" cy="6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1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15" y="-1"/>
            <a:ext cx="13578842" cy="68580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2" t="-8824" r="53342" b="13652"/>
          <a:stretch/>
        </p:blipFill>
        <p:spPr>
          <a:xfrm>
            <a:off x="4130170" y="709962"/>
            <a:ext cx="3115456" cy="532061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2" t="20070" r="7112"/>
          <a:stretch/>
        </p:blipFill>
        <p:spPr>
          <a:xfrm>
            <a:off x="7420822" y="1196981"/>
            <a:ext cx="3094778" cy="476848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0263" y="1196981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Universities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287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15" y="-1"/>
            <a:ext cx="13578842" cy="68580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9760" y="1312467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Innovation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Ecosystems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13" y="4276527"/>
            <a:ext cx="3482009" cy="261150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0263" y="1410790"/>
            <a:ext cx="3273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Universities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?</a:t>
            </a:r>
          </a:p>
        </p:txBody>
      </p:sp>
      <p:pic>
        <p:nvPicPr>
          <p:cNvPr id="6" name="Bild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" r="5219"/>
          <a:stretch>
            <a:fillRect/>
          </a:stretch>
        </p:blipFill>
        <p:spPr>
          <a:xfrm>
            <a:off x="4056397" y="-6887"/>
            <a:ext cx="3645749" cy="27120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5104" cy="270514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46" y="1"/>
            <a:ext cx="4846712" cy="27051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473" y="4296043"/>
            <a:ext cx="4293357" cy="25760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84" y="4296043"/>
            <a:ext cx="3030424" cy="25814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08" y="4276527"/>
            <a:ext cx="3554501" cy="2579552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273403E-5D31-4D6B-9210-B4DEE29D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74" y="2197826"/>
            <a:ext cx="11466365" cy="3456214"/>
          </a:xfrm>
        </p:spPr>
        <p:txBody>
          <a:bodyPr/>
          <a:lstStyle/>
          <a:p>
            <a:br>
              <a:rPr lang="de-DE" sz="2800" dirty="0"/>
            </a:br>
            <a:br>
              <a:rPr lang="de-DE" sz="2800" dirty="0"/>
            </a:br>
            <a:r>
              <a:rPr lang="de-DE" sz="2800" dirty="0" err="1"/>
              <a:t>Towards</a:t>
            </a:r>
            <a:r>
              <a:rPr lang="de-DE" sz="2800" dirty="0"/>
              <a:t> a Future European University </a:t>
            </a:r>
            <a:br>
              <a:rPr lang="de-DE" sz="2800" dirty="0"/>
            </a:br>
            <a:r>
              <a:rPr lang="de-DE" sz="2800" dirty="0" err="1"/>
              <a:t>For</a:t>
            </a:r>
            <a:r>
              <a:rPr lang="de-DE" sz="2800" dirty="0"/>
              <a:t> Smart and </a:t>
            </a:r>
            <a:r>
              <a:rPr lang="de-DE" sz="2800" dirty="0" err="1"/>
              <a:t>Sustainable</a:t>
            </a:r>
            <a:r>
              <a:rPr lang="de-DE" sz="2800" dirty="0"/>
              <a:t> </a:t>
            </a:r>
            <a:r>
              <a:rPr lang="de-DE" sz="2800" dirty="0" err="1"/>
              <a:t>Regions</a:t>
            </a:r>
            <a:br>
              <a:rPr lang="de-DE" sz="2800" dirty="0"/>
            </a:br>
            <a:br>
              <a:rPr lang="de-DE" sz="2800" dirty="0"/>
            </a:br>
            <a:br>
              <a:rPr lang="de-DE" sz="2800" dirty="0"/>
            </a:br>
            <a:br>
              <a:rPr lang="de-DE" sz="2800" dirty="0"/>
            </a:b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68786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238985-BBC3-450E-821B-631756E1E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169" y="1019251"/>
            <a:ext cx="3251200" cy="1306512"/>
          </a:xfrm>
        </p:spPr>
        <p:txBody>
          <a:bodyPr>
            <a:normAutofit/>
          </a:bodyPr>
          <a:lstStyle/>
          <a:p>
            <a:r>
              <a:rPr lang="de-DE" sz="2400" dirty="0"/>
              <a:t>E³UDRES²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endParaRPr lang="de-DE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3939F7-DEF7-4063-8A26-D7B7DD4554D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56" y="1019251"/>
            <a:ext cx="5037469" cy="58089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73403E-5D31-4D6B-9210-B4DEE29D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04" y="1537866"/>
            <a:ext cx="9997347" cy="3456214"/>
          </a:xfrm>
        </p:spPr>
        <p:txBody>
          <a:bodyPr/>
          <a:lstStyle/>
          <a:p>
            <a:r>
              <a:rPr lang="de-DE" sz="4000" dirty="0" err="1"/>
              <a:t>Engaged</a:t>
            </a:r>
            <a:r>
              <a:rPr lang="de-DE" sz="4000" dirty="0"/>
              <a:t> &amp; </a:t>
            </a:r>
            <a:r>
              <a:rPr lang="de-DE" sz="4000" dirty="0" err="1"/>
              <a:t>Entrepreneurial</a:t>
            </a:r>
            <a:r>
              <a:rPr lang="de-DE" sz="4000" dirty="0"/>
              <a:t> </a:t>
            </a:r>
            <a:br>
              <a:rPr lang="de-DE" sz="4000" dirty="0"/>
            </a:br>
            <a:r>
              <a:rPr lang="de-DE" sz="3200" b="0" dirty="0"/>
              <a:t>European University </a:t>
            </a:r>
            <a:br>
              <a:rPr lang="de-DE" sz="3200" b="0" dirty="0"/>
            </a:br>
            <a:r>
              <a:rPr lang="de-DE" sz="3200" b="0" dirty="0" err="1"/>
              <a:t>as</a:t>
            </a:r>
            <a:r>
              <a:rPr lang="de-DE" sz="3200" b="0" dirty="0"/>
              <a:t> Driver </a:t>
            </a:r>
            <a:r>
              <a:rPr lang="de-DE" sz="3200" b="0" dirty="0" err="1"/>
              <a:t>for</a:t>
            </a:r>
            <a:r>
              <a:rPr lang="de-DE" sz="3200" b="0" dirty="0"/>
              <a:t> European </a:t>
            </a:r>
            <a:br>
              <a:rPr lang="de-DE" sz="3200" b="0" dirty="0"/>
            </a:br>
            <a:r>
              <a:rPr lang="de-DE" sz="4000" dirty="0"/>
              <a:t>Smart and </a:t>
            </a:r>
            <a:r>
              <a:rPr lang="de-DE" sz="4000" dirty="0" err="1"/>
              <a:t>Sustainable</a:t>
            </a:r>
            <a:r>
              <a:rPr lang="de-DE" sz="4000" dirty="0"/>
              <a:t> </a:t>
            </a:r>
            <a:r>
              <a:rPr lang="de-DE" sz="4000" dirty="0" err="1"/>
              <a:t>Regions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615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BA282943-B1CC-4D99-8AE4-4ABA1A8A7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7829" r="10881" b="6645"/>
          <a:stretch/>
        </p:blipFill>
        <p:spPr>
          <a:xfrm>
            <a:off x="577271" y="502427"/>
            <a:ext cx="4903035" cy="534543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D3A87F-3083-47F2-8B1C-15E552F1EAA1}"/>
              </a:ext>
            </a:extLst>
          </p:cNvPr>
          <p:cNvSpPr/>
          <p:nvPr/>
        </p:nvSpPr>
        <p:spPr>
          <a:xfrm rot="15459726">
            <a:off x="634144" y="-1595144"/>
            <a:ext cx="834674" cy="4195141"/>
          </a:xfrm>
          <a:custGeom>
            <a:avLst/>
            <a:gdLst>
              <a:gd name="connsiteX0" fmla="*/ 0 w 3918858"/>
              <a:gd name="connsiteY0" fmla="*/ 0 h 2191657"/>
              <a:gd name="connsiteX1" fmla="*/ 1277258 w 3918858"/>
              <a:gd name="connsiteY1" fmla="*/ 1553028 h 2191657"/>
              <a:gd name="connsiteX2" fmla="*/ 3918858 w 3918858"/>
              <a:gd name="connsiteY2" fmla="*/ 2191657 h 21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8858" h="2191657">
                <a:moveTo>
                  <a:pt x="0" y="0"/>
                </a:moveTo>
                <a:cubicBezTo>
                  <a:pt x="312057" y="593876"/>
                  <a:pt x="624115" y="1187752"/>
                  <a:pt x="1277258" y="1553028"/>
                </a:cubicBezTo>
                <a:cubicBezTo>
                  <a:pt x="1930401" y="1918304"/>
                  <a:pt x="2924629" y="2054980"/>
                  <a:pt x="3918858" y="2191657"/>
                </a:cubicBezTo>
              </a:path>
            </a:pathLst>
          </a:custGeom>
          <a:noFill/>
          <a:ln w="5715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405037-CD10-4B8D-A345-5BA57BE72D6E}"/>
              </a:ext>
            </a:extLst>
          </p:cNvPr>
          <p:cNvSpPr txBox="1"/>
          <p:nvPr/>
        </p:nvSpPr>
        <p:spPr>
          <a:xfrm>
            <a:off x="5754254" y="502427"/>
            <a:ext cx="600825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AUSTRIA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St.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Pölten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University Of Applied Sciences (Lead)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https://fhstp.ac.at/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PORTUGAL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Instituto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Politécnico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Setúbal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	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https://www.ips.pt/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HUNGARY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Hungarian University of Agriculture and Life Sciences</a:t>
            </a:r>
          </a:p>
          <a:p>
            <a:pPr marL="1762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https://www.uni-mate.hu/hu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BELGIUM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University Colleges Leuven-Limburg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https://www.ucll.be/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ROMANIA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Politehnica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University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Timișoara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http://www.upt.ro/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srgbClr val="940049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LATVIA</a:t>
            </a:r>
          </a:p>
          <a:p>
            <a:pPr marL="1825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 Vidzeme University of Applied Sciences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ea typeface="+mn-ea"/>
                <a:cs typeface="+mn-cs"/>
              </a:rPr>
              <a:t>https://va.lv/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›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9396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EUDRES">
      <a:dk1>
        <a:sysClr val="windowText" lastClr="000000"/>
      </a:dk1>
      <a:lt1>
        <a:sysClr val="window" lastClr="FFFFFF"/>
      </a:lt1>
      <a:dk2>
        <a:srgbClr val="940049"/>
      </a:dk2>
      <a:lt2>
        <a:srgbClr val="E7E6E6"/>
      </a:lt2>
      <a:accent1>
        <a:srgbClr val="940049"/>
      </a:accent1>
      <a:accent2>
        <a:srgbClr val="FDD200"/>
      </a:accent2>
      <a:accent3>
        <a:srgbClr val="24CAD7"/>
      </a:accent3>
      <a:accent4>
        <a:srgbClr val="FCB8C5"/>
      </a:accent4>
      <a:accent5>
        <a:srgbClr val="D8D8D8"/>
      </a:accent5>
      <a:accent6>
        <a:srgbClr val="595959"/>
      </a:accent6>
      <a:hlink>
        <a:srgbClr val="940049"/>
      </a:hlink>
      <a:folHlink>
        <a:srgbClr val="FCB8C5"/>
      </a:folHlink>
    </a:clrScheme>
    <a:fontScheme name="EUDRES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-template-eudres_purple.potx" id="{B3335558-3C67-4991-A1A1-E2175C808F24}" vid="{028BA0C5-2ED3-445B-A28D-AB827A2D9F9E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71</TotalTime>
  <Words>628</Words>
  <Application>Microsoft Office PowerPoint</Application>
  <PresentationFormat>Widescreen</PresentationFormat>
  <Paragraphs>122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Bahnschrift Condensed</vt:lpstr>
      <vt:lpstr>Calibri</vt:lpstr>
      <vt:lpstr>Calibri Light</vt:lpstr>
      <vt:lpstr>Courier New</vt:lpstr>
      <vt:lpstr>Garamond</vt:lpstr>
      <vt:lpstr>Poppins</vt:lpstr>
      <vt:lpstr>Poppins Light</vt:lpstr>
      <vt:lpstr>Poppins Medium</vt:lpstr>
      <vt:lpstr>Poppins SemiBold</vt:lpstr>
      <vt:lpstr>PT Serif</vt:lpstr>
      <vt:lpstr>Kantoorthema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Towards a Future European University  For Smart and Sustainable Regions    </vt:lpstr>
      <vt:lpstr>Engaged &amp; Entrepreneurial  European University  as Driver for European  Smart and Sustainable Regions</vt:lpstr>
      <vt:lpstr>PowerPoint Presentation</vt:lpstr>
      <vt:lpstr>E³UDRES² Vision</vt:lpstr>
      <vt:lpstr>E³UDRES² focuses on</vt:lpstr>
      <vt:lpstr>Future University: Four Interrelated Missions</vt:lpstr>
      <vt:lpstr>THREE FoCUS AREAS TOWARDS Smart &amp; Sustainable Regions</vt:lpstr>
      <vt:lpstr>Future University: A New Inspiring I-Culture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12</cp:revision>
  <dcterms:created xsi:type="dcterms:W3CDTF">2021-06-29T08:45:31Z</dcterms:created>
  <dcterms:modified xsi:type="dcterms:W3CDTF">2021-10-20T10:30:34Z</dcterms:modified>
</cp:coreProperties>
</file>